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586" r:id="rId3"/>
    <p:sldId id="475" r:id="rId4"/>
    <p:sldId id="587" r:id="rId5"/>
    <p:sldId id="422" r:id="rId6"/>
    <p:sldId id="257" r:id="rId7"/>
    <p:sldId id="436" r:id="rId8"/>
    <p:sldId id="263" r:id="rId9"/>
    <p:sldId id="430" r:id="rId10"/>
    <p:sldId id="439" r:id="rId11"/>
    <p:sldId id="442" r:id="rId12"/>
    <p:sldId id="444" r:id="rId13"/>
    <p:sldId id="443" r:id="rId14"/>
    <p:sldId id="441" r:id="rId15"/>
    <p:sldId id="448" r:id="rId16"/>
    <p:sldId id="449" r:id="rId17"/>
    <p:sldId id="470" r:id="rId18"/>
    <p:sldId id="360" r:id="rId19"/>
    <p:sldId id="279" r:id="rId20"/>
    <p:sldId id="281" r:id="rId21"/>
    <p:sldId id="365" r:id="rId22"/>
    <p:sldId id="329" r:id="rId23"/>
    <p:sldId id="327" r:id="rId24"/>
    <p:sldId id="314" r:id="rId25"/>
    <p:sldId id="414" r:id="rId26"/>
    <p:sldId id="415" r:id="rId27"/>
    <p:sldId id="484" r:id="rId28"/>
    <p:sldId id="277" r:id="rId29"/>
    <p:sldId id="334" r:id="rId30"/>
    <p:sldId id="486" r:id="rId31"/>
    <p:sldId id="487" r:id="rId32"/>
    <p:sldId id="4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 Roshan/Sloan Kettering Institute" initials="SRKI" lastIdx="1" clrIdx="0">
    <p:extLst>
      <p:ext uri="{19B8F6BF-5375-455C-9EA6-DF929625EA0E}">
        <p15:presenceInfo xmlns:p15="http://schemas.microsoft.com/office/powerpoint/2012/main" userId="S::sharmar1@mskcc.org::e5b20570-3cdd-4afb-b7c3-fc95cfe29b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2F0D9"/>
    <a:srgbClr val="FFF2CC"/>
    <a:srgbClr val="865C6A"/>
    <a:srgbClr val="B47F90"/>
    <a:srgbClr val="FF88EE"/>
    <a:srgbClr val="FFC000"/>
    <a:srgbClr val="5B60FF"/>
    <a:srgbClr val="FFFEAB"/>
    <a:srgbClr val="85D1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43"/>
    <p:restoredTop sz="86599"/>
  </p:normalViewPr>
  <p:slideViewPr>
    <p:cSldViewPr snapToGrid="0" snapToObjects="1">
      <p:cViewPr>
        <p:scale>
          <a:sx n="90" d="100"/>
          <a:sy n="90" d="100"/>
        </p:scale>
        <p:origin x="1408" y="96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7EBD0-F368-D64B-885A-AD358E33AD65}"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6BCDDD-A73E-4F4A-A6F5-708148C0E5B5}" type="slidenum">
              <a:rPr lang="en-US" smtClean="0"/>
              <a:t>‹#›</a:t>
            </a:fld>
            <a:endParaRPr lang="en-US"/>
          </a:p>
        </p:txBody>
      </p:sp>
    </p:spTree>
    <p:extLst>
      <p:ext uri="{BB962C8B-B14F-4D97-AF65-F5344CB8AC3E}">
        <p14:creationId xmlns:p14="http://schemas.microsoft.com/office/powerpoint/2010/main" val="1454355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1</a:t>
            </a:fld>
            <a:endParaRPr lang="en-US"/>
          </a:p>
        </p:txBody>
      </p:sp>
    </p:spTree>
    <p:extLst>
      <p:ext uri="{BB962C8B-B14F-4D97-AF65-F5344CB8AC3E}">
        <p14:creationId xmlns:p14="http://schemas.microsoft.com/office/powerpoint/2010/main" val="1147964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27</a:t>
            </a:fld>
            <a:endParaRPr lang="en-US"/>
          </a:p>
        </p:txBody>
      </p:sp>
    </p:spTree>
    <p:extLst>
      <p:ext uri="{BB962C8B-B14F-4D97-AF65-F5344CB8AC3E}">
        <p14:creationId xmlns:p14="http://schemas.microsoft.com/office/powerpoint/2010/main" val="1785191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32</a:t>
            </a:fld>
            <a:endParaRPr lang="en-US"/>
          </a:p>
        </p:txBody>
      </p:sp>
    </p:spTree>
    <p:extLst>
      <p:ext uri="{BB962C8B-B14F-4D97-AF65-F5344CB8AC3E}">
        <p14:creationId xmlns:p14="http://schemas.microsoft.com/office/powerpoint/2010/main" val="413700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err="1">
                <a:solidFill>
                  <a:schemeClr val="tx1"/>
                </a:solidFill>
              </a:rPr>
              <a:t>scRNA-seq</a:t>
            </a:r>
            <a:r>
              <a:rPr lang="en-US" dirty="0">
                <a:solidFill>
                  <a:schemeClr val="tx1"/>
                </a:solidFill>
              </a:rPr>
              <a:t> is an extremely powerful technique</a:t>
            </a:r>
          </a:p>
          <a:p>
            <a:pPr marL="285750" indent="-285750">
              <a:buFont typeface="Arial" charset="0"/>
              <a:buChar char="•"/>
            </a:pPr>
            <a:r>
              <a:rPr lang="en-US" dirty="0">
                <a:solidFill>
                  <a:schemeClr val="tx1"/>
                </a:solidFill>
              </a:rPr>
              <a:t>Allows us to ask biological questions at an unprecedented level</a:t>
            </a:r>
          </a:p>
          <a:p>
            <a:pPr marL="285750" indent="-285750">
              <a:buFont typeface="Arial" charset="0"/>
              <a:buChar char="•"/>
            </a:pPr>
            <a:r>
              <a:rPr lang="en-US" dirty="0">
                <a:solidFill>
                  <a:schemeClr val="tx1"/>
                </a:solidFill>
              </a:rPr>
              <a:t>Has already seen applications in numerous biological fields (embryogenesis, cancer,  autoimmune diseases, neuroscience etc.)</a:t>
            </a:r>
          </a:p>
          <a:p>
            <a:pPr marL="742950" lvl="1" indent="-285750">
              <a:buFont typeface="Arial" charset="0"/>
              <a:buChar char="•"/>
            </a:pPr>
            <a:r>
              <a:rPr lang="en-US" dirty="0">
                <a:solidFill>
                  <a:schemeClr val="tx1"/>
                </a:solidFill>
              </a:rPr>
              <a:t>Will play a major role in Human Cell Atlas</a:t>
            </a:r>
          </a:p>
          <a:p>
            <a:pPr marL="285750" lvl="0" indent="-285750">
              <a:buFont typeface="Arial" charset="0"/>
              <a:buChar char="•"/>
            </a:pPr>
            <a:r>
              <a:rPr lang="en-US" dirty="0">
                <a:solidFill>
                  <a:schemeClr val="tx1"/>
                </a:solidFill>
              </a:rPr>
              <a:t>We are all very fortunate to have the opportunity to work with one of the transformative figures of such technology (</a:t>
            </a:r>
            <a:r>
              <a:rPr lang="en-US" dirty="0" err="1">
                <a:solidFill>
                  <a:schemeClr val="tx1"/>
                </a:solidFill>
              </a:rPr>
              <a:t>Linas</a:t>
            </a:r>
            <a:r>
              <a:rPr lang="en-US" dirty="0">
                <a:solidFill>
                  <a:schemeClr val="tx1"/>
                </a:solidFill>
              </a:rPr>
              <a:t>)</a:t>
            </a:r>
          </a:p>
          <a:p>
            <a:pPr marL="285750" lvl="0" indent="-285750">
              <a:buFont typeface="Arial" charset="0"/>
              <a:buChar cha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F06BCDDD-A73E-4F4A-A6F5-708148C0E5B5}" type="slidenum">
              <a:rPr lang="en-US" smtClean="0"/>
              <a:t>5</a:t>
            </a:fld>
            <a:endParaRPr lang="en-US"/>
          </a:p>
        </p:txBody>
      </p:sp>
    </p:spTree>
    <p:extLst>
      <p:ext uri="{BB962C8B-B14F-4D97-AF65-F5344CB8AC3E}">
        <p14:creationId xmlns:p14="http://schemas.microsoft.com/office/powerpoint/2010/main" val="71708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err="1">
                <a:solidFill>
                  <a:schemeClr val="tx1"/>
                </a:solidFill>
              </a:rPr>
              <a:t>scRNA-seq</a:t>
            </a:r>
            <a:r>
              <a:rPr lang="en-US" dirty="0">
                <a:solidFill>
                  <a:schemeClr val="tx1"/>
                </a:solidFill>
              </a:rPr>
              <a:t> is an extremely powerful technique</a:t>
            </a:r>
          </a:p>
          <a:p>
            <a:pPr marL="285750" indent="-285750">
              <a:buFont typeface="Arial" charset="0"/>
              <a:buChar char="•"/>
            </a:pPr>
            <a:r>
              <a:rPr lang="en-US" dirty="0">
                <a:solidFill>
                  <a:schemeClr val="tx1"/>
                </a:solidFill>
              </a:rPr>
              <a:t>Allows us to ask biological questions at an unprecedented level</a:t>
            </a:r>
          </a:p>
          <a:p>
            <a:pPr marL="285750" indent="-285750">
              <a:buFont typeface="Arial" charset="0"/>
              <a:buChar char="•"/>
            </a:pPr>
            <a:r>
              <a:rPr lang="en-US" dirty="0">
                <a:solidFill>
                  <a:schemeClr val="tx1"/>
                </a:solidFill>
              </a:rPr>
              <a:t>Has already seen applications in numerous biological fields (embryogenesis, cancer,  autoimmune diseases, neuroscience etc.)</a:t>
            </a:r>
          </a:p>
          <a:p>
            <a:pPr marL="742950" lvl="1" indent="-285750">
              <a:buFont typeface="Arial" charset="0"/>
              <a:buChar char="•"/>
            </a:pPr>
            <a:r>
              <a:rPr lang="en-US" dirty="0">
                <a:solidFill>
                  <a:schemeClr val="tx1"/>
                </a:solidFill>
              </a:rPr>
              <a:t>Will play a major role in Human Cell Atlas</a:t>
            </a:r>
          </a:p>
          <a:p>
            <a:pPr marL="285750" lvl="0" indent="-285750">
              <a:buFont typeface="Arial" charset="0"/>
              <a:buChar char="•"/>
            </a:pPr>
            <a:r>
              <a:rPr lang="en-US" dirty="0">
                <a:solidFill>
                  <a:schemeClr val="tx1"/>
                </a:solidFill>
              </a:rPr>
              <a:t>We are all very fortunate to have the opportunity to work with one of the transformative figures of such technology (</a:t>
            </a:r>
            <a:r>
              <a:rPr lang="en-US" dirty="0" err="1">
                <a:solidFill>
                  <a:schemeClr val="tx1"/>
                </a:solidFill>
              </a:rPr>
              <a:t>Linas</a:t>
            </a:r>
            <a:r>
              <a:rPr lang="en-US" dirty="0">
                <a:solidFill>
                  <a:schemeClr val="tx1"/>
                </a:solidFill>
              </a:rPr>
              <a:t>)</a:t>
            </a:r>
          </a:p>
          <a:p>
            <a:pPr marL="285750" lvl="0" indent="-285750">
              <a:buFont typeface="Arial" charset="0"/>
              <a:buChar cha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F06BCDDD-A73E-4F4A-A6F5-708148C0E5B5}" type="slidenum">
              <a:rPr lang="en-US" smtClean="0"/>
              <a:t>6</a:t>
            </a:fld>
            <a:endParaRPr lang="en-US"/>
          </a:p>
        </p:txBody>
      </p:sp>
    </p:spTree>
    <p:extLst>
      <p:ext uri="{BB962C8B-B14F-4D97-AF65-F5344CB8AC3E}">
        <p14:creationId xmlns:p14="http://schemas.microsoft.com/office/powerpoint/2010/main" val="69111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solidFill>
                  <a:schemeClr val="tx1"/>
                </a:solidFill>
              </a:rPr>
              <a:t>Explain the steps briefly.  Tumor microenvironment cells in lung cancer</a:t>
            </a:r>
          </a:p>
          <a:p>
            <a:pPr marL="285750" indent="-285750">
              <a:buFont typeface="Arial" charset="0"/>
              <a:buChar char="•"/>
            </a:pPr>
            <a:endParaRPr lang="en-US" dirty="0">
              <a:solidFill>
                <a:schemeClr val="tx1"/>
              </a:solidFill>
            </a:endParaRPr>
          </a:p>
          <a:p>
            <a:pPr marL="285750" indent="-285750">
              <a:buFont typeface="Arial" charset="0"/>
              <a:buChar char="•"/>
            </a:pPr>
            <a:r>
              <a:rPr lang="en-US" dirty="0">
                <a:solidFill>
                  <a:schemeClr val="tx1"/>
                </a:solidFill>
              </a:rPr>
              <a:t>Given that there are so many steps involved, I think it is important that we spend some time going over each step and familiarizing with what could go right/wrong in each step. Therefore, I am not going to just simply give you code to do all these but try and spend some time talking about the different parameters, their importance for each step and how you can think of adapting the same arguments for your data. </a:t>
            </a:r>
            <a:endParaRPr lang="en-US" dirty="0"/>
          </a:p>
        </p:txBody>
      </p:sp>
      <p:sp>
        <p:nvSpPr>
          <p:cNvPr id="4" name="Slide Number Placeholder 3"/>
          <p:cNvSpPr>
            <a:spLocks noGrp="1"/>
          </p:cNvSpPr>
          <p:nvPr>
            <p:ph type="sldNum" sz="quarter" idx="10"/>
          </p:nvPr>
        </p:nvSpPr>
        <p:spPr/>
        <p:txBody>
          <a:bodyPr/>
          <a:lstStyle/>
          <a:p>
            <a:fld id="{F06BCDDD-A73E-4F4A-A6F5-708148C0E5B5}" type="slidenum">
              <a:rPr lang="en-US" smtClean="0"/>
              <a:t>7</a:t>
            </a:fld>
            <a:endParaRPr lang="en-US"/>
          </a:p>
        </p:txBody>
      </p:sp>
    </p:spTree>
    <p:extLst>
      <p:ext uri="{BB962C8B-B14F-4D97-AF65-F5344CB8AC3E}">
        <p14:creationId xmlns:p14="http://schemas.microsoft.com/office/powerpoint/2010/main" val="2831541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the field of single-cell analysis has been relying on Python and R for analysis of RNA-seq data. </a:t>
            </a:r>
          </a:p>
          <a:p>
            <a:endParaRPr lang="en-US" dirty="0"/>
          </a:p>
          <a:p>
            <a:r>
              <a:rPr lang="en-US" dirty="0"/>
              <a:t>In this workshop, we will rely almost entirely on Python. </a:t>
            </a:r>
          </a:p>
        </p:txBody>
      </p:sp>
      <p:sp>
        <p:nvSpPr>
          <p:cNvPr id="4" name="Slide Number Placeholder 3"/>
          <p:cNvSpPr>
            <a:spLocks noGrp="1"/>
          </p:cNvSpPr>
          <p:nvPr>
            <p:ph type="sldNum" sz="quarter" idx="10"/>
          </p:nvPr>
        </p:nvSpPr>
        <p:spPr/>
        <p:txBody>
          <a:bodyPr/>
          <a:lstStyle/>
          <a:p>
            <a:fld id="{F06BCDDD-A73E-4F4A-A6F5-708148C0E5B5}" type="slidenum">
              <a:rPr lang="en-US" smtClean="0"/>
              <a:t>8</a:t>
            </a:fld>
            <a:endParaRPr lang="en-US"/>
          </a:p>
        </p:txBody>
      </p:sp>
    </p:spTree>
    <p:extLst>
      <p:ext uri="{BB962C8B-B14F-4D97-AF65-F5344CB8AC3E}">
        <p14:creationId xmlns:p14="http://schemas.microsoft.com/office/powerpoint/2010/main" val="909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6BCDDD-A73E-4F4A-A6F5-708148C0E5B5}" type="slidenum">
              <a:rPr lang="en-US" smtClean="0"/>
              <a:t>10</a:t>
            </a:fld>
            <a:endParaRPr lang="en-US"/>
          </a:p>
        </p:txBody>
      </p:sp>
    </p:spTree>
    <p:extLst>
      <p:ext uri="{BB962C8B-B14F-4D97-AF65-F5344CB8AC3E}">
        <p14:creationId xmlns:p14="http://schemas.microsoft.com/office/powerpoint/2010/main" val="2589184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18</a:t>
            </a:fld>
            <a:endParaRPr lang="en-US"/>
          </a:p>
        </p:txBody>
      </p:sp>
    </p:spTree>
    <p:extLst>
      <p:ext uri="{BB962C8B-B14F-4D97-AF65-F5344CB8AC3E}">
        <p14:creationId xmlns:p14="http://schemas.microsoft.com/office/powerpoint/2010/main" val="4164111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21</a:t>
            </a:fld>
            <a:endParaRPr lang="en-US"/>
          </a:p>
        </p:txBody>
      </p:sp>
    </p:spTree>
    <p:extLst>
      <p:ext uri="{BB962C8B-B14F-4D97-AF65-F5344CB8AC3E}">
        <p14:creationId xmlns:p14="http://schemas.microsoft.com/office/powerpoint/2010/main" val="1365461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6BCDDD-A73E-4F4A-A6F5-708148C0E5B5}" type="slidenum">
              <a:rPr lang="en-US" smtClean="0"/>
              <a:t>23</a:t>
            </a:fld>
            <a:endParaRPr lang="en-US"/>
          </a:p>
        </p:txBody>
      </p:sp>
    </p:spTree>
    <p:extLst>
      <p:ext uri="{BB962C8B-B14F-4D97-AF65-F5344CB8AC3E}">
        <p14:creationId xmlns:p14="http://schemas.microsoft.com/office/powerpoint/2010/main" val="3652403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2961F6-703D-444C-B78C-3265B0C93143}"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115901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D43C64-93C9-7440-924E-52F7388BB7E4}"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39244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F16095-0A78-FF44-B034-51C2906EADAA}"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74431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234BC-5F31-3B4A-BEF8-F71C9EA53E87}"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74508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E4D2CD-EEDE-E744-9637-7D4F806E5DCB}"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433605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DB0FB6-4BC0-7349-AA4C-F6FB8A2EE3EE}" type="datetime1">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20180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B4C830-03D2-D44F-8040-8A24F4EB9C50}" type="datetime1">
              <a:rPr lang="en-US" smtClean="0"/>
              <a:t>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723608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8619B6-6D38-544E-A172-B949C87C5C10}" type="datetime1">
              <a:rPr lang="en-US" smtClean="0"/>
              <a:t>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27946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84557-B3AA-9446-AAF9-EE8566DFFC25}" type="datetime1">
              <a:rPr lang="en-US" smtClean="0"/>
              <a:t>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120469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61D6B9-325B-244C-B4A3-5FF617BDB3F1}" type="datetime1">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90208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7376A5-143F-A64B-AED9-DFF57D60DFD9}" type="datetime1">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687A4-4E43-9F42-AA9A-FE636057E8A1}" type="slidenum">
              <a:rPr lang="en-US" smtClean="0"/>
              <a:t>‹#›</a:t>
            </a:fld>
            <a:endParaRPr lang="en-US"/>
          </a:p>
        </p:txBody>
      </p:sp>
    </p:spTree>
    <p:extLst>
      <p:ext uri="{BB962C8B-B14F-4D97-AF65-F5344CB8AC3E}">
        <p14:creationId xmlns:p14="http://schemas.microsoft.com/office/powerpoint/2010/main" val="9527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ED0A1B-2521-B749-AACE-F1423258B541}" type="datetime1">
              <a:rPr lang="en-US" smtClean="0"/>
              <a:t>11/8/24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687A4-4E43-9F42-AA9A-FE636057E8A1}" type="slidenum">
              <a:rPr lang="en-US" smtClean="0"/>
              <a:t>‹#›</a:t>
            </a:fld>
            <a:endParaRPr lang="en-US"/>
          </a:p>
        </p:txBody>
      </p:sp>
    </p:spTree>
    <p:extLst>
      <p:ext uri="{BB962C8B-B14F-4D97-AF65-F5344CB8AC3E}">
        <p14:creationId xmlns:p14="http://schemas.microsoft.com/office/powerpoint/2010/main" val="532369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anpy.readthedocs.io/en/stable/generated/scanpy.pp.calculate_qc_metrics.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enomebiology.biomedcentral.com/articles/10.1186/s13059-019-1874-1" TargetMode="External"/><Relationship Id="rId2" Type="http://schemas.openxmlformats.org/officeDocument/2006/relationships/hyperlink" Target="https://genomebiology.biomedcentral.com/articles/10.1186/s13059-016-0947-7"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hyperlink" Target="https://scanpy.readthedocs.io/en/stable/"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2434B3-AB10-74D7-FF6D-169C327E2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78" y="-209006"/>
            <a:ext cx="12806155" cy="61079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094D923-B536-5535-F2DB-E2C8B4BA15B5}"/>
              </a:ext>
            </a:extLst>
          </p:cNvPr>
          <p:cNvSpPr/>
          <p:nvPr/>
        </p:nvSpPr>
        <p:spPr>
          <a:xfrm>
            <a:off x="-95535" y="5786650"/>
            <a:ext cx="12594611" cy="118735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DE" sz="3600" dirty="0">
                <a:latin typeface="Helvetica" pitchFamily="2" charset="0"/>
              </a:rPr>
              <a:t>November 7 - 8</a:t>
            </a:r>
          </a:p>
        </p:txBody>
      </p:sp>
    </p:spTree>
    <p:extLst>
      <p:ext uri="{BB962C8B-B14F-4D97-AF65-F5344CB8AC3E}">
        <p14:creationId xmlns:p14="http://schemas.microsoft.com/office/powerpoint/2010/main" val="978627919"/>
      </p:ext>
    </p:extLst>
  </p:cSld>
  <p:clrMapOvr>
    <a:masterClrMapping/>
  </p:clrMapOvr>
  <mc:AlternateContent xmlns:mc="http://schemas.openxmlformats.org/markup-compatibility/2006" xmlns:p14="http://schemas.microsoft.com/office/powerpoint/2010/main">
    <mc:Choice Requires="p14">
      <p:transition spd="slow" p14:dur="2000" advTm="11464"/>
    </mc:Choice>
    <mc:Fallback xmlns="">
      <p:transition spd="slow" advTm="114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BCDF804-0E75-B74E-B37D-C9A6090A58DB}"/>
              </a:ext>
            </a:extLst>
          </p:cNvPr>
          <p:cNvPicPr>
            <a:picLocks noChangeAspect="1"/>
          </p:cNvPicPr>
          <p:nvPr/>
        </p:nvPicPr>
        <p:blipFill>
          <a:blip r:embed="rId3"/>
          <a:stretch>
            <a:fillRect/>
          </a:stretch>
        </p:blipFill>
        <p:spPr>
          <a:xfrm>
            <a:off x="3052939" y="495458"/>
            <a:ext cx="5557661" cy="5630310"/>
          </a:xfrm>
          <a:prstGeom prst="rect">
            <a:avLst/>
          </a:prstGeom>
        </p:spPr>
      </p:pic>
      <p:sp>
        <p:nvSpPr>
          <p:cNvPr id="12" name="Rectangle 11">
            <a:extLst>
              <a:ext uri="{FF2B5EF4-FFF2-40B4-BE49-F238E27FC236}">
                <a16:creationId xmlns:a16="http://schemas.microsoft.com/office/drawing/2014/main" id="{0474C0D3-9F76-4648-97A4-A0317BD81410}"/>
              </a:ext>
            </a:extLst>
          </p:cNvPr>
          <p:cNvSpPr/>
          <p:nvPr/>
        </p:nvSpPr>
        <p:spPr>
          <a:xfrm>
            <a:off x="2901898" y="1904370"/>
            <a:ext cx="5939821" cy="90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CDC3F8-BDB7-FD4A-AAF5-8DAAC283836A}"/>
              </a:ext>
            </a:extLst>
          </p:cNvPr>
          <p:cNvSpPr/>
          <p:nvPr/>
        </p:nvSpPr>
        <p:spPr>
          <a:xfrm rot="16200000">
            <a:off x="4301207" y="3476229"/>
            <a:ext cx="5939821" cy="90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7459" y="-167323"/>
            <a:ext cx="11851907" cy="1325563"/>
          </a:xfrm>
        </p:spPr>
        <p:txBody>
          <a:bodyPr/>
          <a:lstStyle/>
          <a:p>
            <a:r>
              <a:rPr lang="en-US" dirty="0" err="1"/>
              <a:t>Anndata</a:t>
            </a:r>
            <a:r>
              <a:rPr lang="en-US" dirty="0"/>
              <a:t> structure</a:t>
            </a:r>
          </a:p>
        </p:txBody>
      </p:sp>
      <p:sp>
        <p:nvSpPr>
          <p:cNvPr id="5" name="Slide Number Placeholder 4">
            <a:extLst>
              <a:ext uri="{FF2B5EF4-FFF2-40B4-BE49-F238E27FC236}">
                <a16:creationId xmlns:a16="http://schemas.microsoft.com/office/drawing/2014/main" id="{97B4EC86-C638-5240-9660-091405C0F190}"/>
              </a:ext>
            </a:extLst>
          </p:cNvPr>
          <p:cNvSpPr>
            <a:spLocks noGrp="1"/>
          </p:cNvSpPr>
          <p:nvPr>
            <p:ph type="sldNum" sz="quarter" idx="12"/>
          </p:nvPr>
        </p:nvSpPr>
        <p:spPr/>
        <p:txBody>
          <a:bodyPr/>
          <a:lstStyle/>
          <a:p>
            <a:fld id="{D59687A4-4E43-9F42-AA9A-FE636057E8A1}" type="slidenum">
              <a:rPr lang="en-US" smtClean="0"/>
              <a:t>10</a:t>
            </a:fld>
            <a:endParaRPr lang="en-US"/>
          </a:p>
        </p:txBody>
      </p:sp>
      <p:sp>
        <p:nvSpPr>
          <p:cNvPr id="7" name="TextBox 6">
            <a:extLst>
              <a:ext uri="{FF2B5EF4-FFF2-40B4-BE49-F238E27FC236}">
                <a16:creationId xmlns:a16="http://schemas.microsoft.com/office/drawing/2014/main" id="{7A9AF82D-6C23-2E45-834C-9F427D94B650}"/>
              </a:ext>
            </a:extLst>
          </p:cNvPr>
          <p:cNvSpPr txBox="1"/>
          <p:nvPr/>
        </p:nvSpPr>
        <p:spPr>
          <a:xfrm>
            <a:off x="8982851" y="1749474"/>
            <a:ext cx="2914650" cy="646331"/>
          </a:xfrm>
          <a:prstGeom prst="rect">
            <a:avLst/>
          </a:prstGeom>
          <a:noFill/>
          <a:ln>
            <a:solidFill>
              <a:schemeClr val="tx1"/>
            </a:solidFill>
          </a:ln>
        </p:spPr>
        <p:txBody>
          <a:bodyPr wrap="square" rtlCol="0">
            <a:spAutoFit/>
          </a:bodyPr>
          <a:lstStyle/>
          <a:p>
            <a:r>
              <a:rPr lang="en-US" dirty="0"/>
              <a:t>Each </a:t>
            </a:r>
            <a:r>
              <a:rPr lang="en-US" dirty="0">
                <a:solidFill>
                  <a:srgbClr val="FF0000"/>
                </a:solidFill>
              </a:rPr>
              <a:t>row</a:t>
            </a:r>
            <a:r>
              <a:rPr lang="en-US" dirty="0"/>
              <a:t> corresponds to the same </a:t>
            </a:r>
            <a:r>
              <a:rPr lang="en-US" dirty="0">
                <a:solidFill>
                  <a:srgbClr val="FF0000"/>
                </a:solidFill>
              </a:rPr>
              <a:t>cell</a:t>
            </a:r>
            <a:r>
              <a:rPr lang="en-US" dirty="0"/>
              <a:t> </a:t>
            </a:r>
          </a:p>
        </p:txBody>
      </p:sp>
      <p:sp>
        <p:nvSpPr>
          <p:cNvPr id="30" name="TextBox 29">
            <a:extLst>
              <a:ext uri="{FF2B5EF4-FFF2-40B4-BE49-F238E27FC236}">
                <a16:creationId xmlns:a16="http://schemas.microsoft.com/office/drawing/2014/main" id="{10932CE5-02F5-BB44-BCFA-B67536F134DF}"/>
              </a:ext>
            </a:extLst>
          </p:cNvPr>
          <p:cNvSpPr txBox="1"/>
          <p:nvPr/>
        </p:nvSpPr>
        <p:spPr>
          <a:xfrm>
            <a:off x="7575333" y="6070671"/>
            <a:ext cx="2914650" cy="646331"/>
          </a:xfrm>
          <a:prstGeom prst="rect">
            <a:avLst/>
          </a:prstGeom>
          <a:noFill/>
          <a:ln>
            <a:solidFill>
              <a:schemeClr val="tx1"/>
            </a:solidFill>
          </a:ln>
        </p:spPr>
        <p:txBody>
          <a:bodyPr wrap="square" rtlCol="0">
            <a:spAutoFit/>
          </a:bodyPr>
          <a:lstStyle/>
          <a:p>
            <a:r>
              <a:rPr lang="en-US" dirty="0"/>
              <a:t>Each </a:t>
            </a:r>
            <a:r>
              <a:rPr lang="en-US" dirty="0">
                <a:solidFill>
                  <a:srgbClr val="FF0000"/>
                </a:solidFill>
              </a:rPr>
              <a:t>column</a:t>
            </a:r>
            <a:r>
              <a:rPr lang="en-US" dirty="0"/>
              <a:t> corresponds to the same </a:t>
            </a:r>
            <a:r>
              <a:rPr lang="en-US" dirty="0">
                <a:solidFill>
                  <a:srgbClr val="FF0000"/>
                </a:solidFill>
              </a:rPr>
              <a:t>gene</a:t>
            </a:r>
            <a:r>
              <a:rPr lang="en-US" dirty="0"/>
              <a:t> </a:t>
            </a:r>
          </a:p>
        </p:txBody>
      </p:sp>
      <p:sp>
        <p:nvSpPr>
          <p:cNvPr id="31" name="TextBox 30">
            <a:extLst>
              <a:ext uri="{FF2B5EF4-FFF2-40B4-BE49-F238E27FC236}">
                <a16:creationId xmlns:a16="http://schemas.microsoft.com/office/drawing/2014/main" id="{D43725A2-F64F-5845-91A3-6D3A8056C3E8}"/>
              </a:ext>
            </a:extLst>
          </p:cNvPr>
          <p:cNvSpPr txBox="1"/>
          <p:nvPr/>
        </p:nvSpPr>
        <p:spPr>
          <a:xfrm>
            <a:off x="146663" y="1583130"/>
            <a:ext cx="2327564" cy="2031325"/>
          </a:xfrm>
          <a:prstGeom prst="rect">
            <a:avLst/>
          </a:prstGeom>
          <a:noFill/>
          <a:ln>
            <a:solidFill>
              <a:schemeClr val="accent2"/>
            </a:solidFill>
          </a:ln>
        </p:spPr>
        <p:txBody>
          <a:bodyPr wrap="square" rtlCol="0">
            <a:spAutoFit/>
          </a:bodyPr>
          <a:lstStyle/>
          <a:p>
            <a:pPr marL="285750" indent="-285750">
              <a:buFont typeface="Arial" panose="020B0604020202020204" pitchFamily="34" charset="0"/>
              <a:buChar char="•"/>
            </a:pPr>
            <a:r>
              <a:rPr lang="en-US" dirty="0"/>
              <a:t>Easy way to track all data/metadata</a:t>
            </a:r>
          </a:p>
          <a:p>
            <a:pPr marL="285750" indent="-285750">
              <a:buFont typeface="Arial" panose="020B0604020202020204" pitchFamily="34" charset="0"/>
              <a:buChar char="•"/>
            </a:pPr>
            <a:r>
              <a:rPr lang="en-US" dirty="0"/>
              <a:t>Effective when one gets deep into data analysis and meta data start accumulating</a:t>
            </a:r>
          </a:p>
        </p:txBody>
      </p:sp>
      <p:sp>
        <p:nvSpPr>
          <p:cNvPr id="11" name="TextBox 10">
            <a:extLst>
              <a:ext uri="{FF2B5EF4-FFF2-40B4-BE49-F238E27FC236}">
                <a16:creationId xmlns:a16="http://schemas.microsoft.com/office/drawing/2014/main" id="{CA954343-AAF1-FB4C-A262-AD05ECC4F1B0}"/>
              </a:ext>
            </a:extLst>
          </p:cNvPr>
          <p:cNvSpPr txBox="1"/>
          <p:nvPr/>
        </p:nvSpPr>
        <p:spPr>
          <a:xfrm>
            <a:off x="146663" y="5955600"/>
            <a:ext cx="5549287" cy="646331"/>
          </a:xfrm>
          <a:prstGeom prst="rect">
            <a:avLst/>
          </a:prstGeom>
          <a:noFill/>
        </p:spPr>
        <p:txBody>
          <a:bodyPr wrap="square" rtlCol="0">
            <a:spAutoFit/>
          </a:bodyPr>
          <a:lstStyle/>
          <a:p>
            <a:r>
              <a:rPr lang="en-US" dirty="0" err="1"/>
              <a:t>scanpy</a:t>
            </a:r>
            <a:r>
              <a:rPr lang="en-US" dirty="0"/>
              <a:t> uses the annotated data structure </a:t>
            </a:r>
          </a:p>
          <a:p>
            <a:r>
              <a:rPr lang="en-US" dirty="0"/>
              <a:t>(https://</a:t>
            </a:r>
            <a:r>
              <a:rPr lang="en-US" dirty="0" err="1"/>
              <a:t>anndata.readthedocs.io</a:t>
            </a:r>
            <a:r>
              <a:rPr lang="en-US" dirty="0"/>
              <a:t>/</a:t>
            </a:r>
            <a:r>
              <a:rPr lang="en-US" dirty="0" err="1"/>
              <a:t>en</a:t>
            </a:r>
            <a:r>
              <a:rPr lang="en-US" dirty="0"/>
              <a:t>/latest/</a:t>
            </a:r>
            <a:r>
              <a:rPr lang="en-US" dirty="0" err="1"/>
              <a:t>index.html</a:t>
            </a:r>
            <a:r>
              <a:rPr lang="en-US" dirty="0"/>
              <a:t>)</a:t>
            </a:r>
          </a:p>
        </p:txBody>
      </p:sp>
    </p:spTree>
    <p:extLst>
      <p:ext uri="{BB962C8B-B14F-4D97-AF65-F5344CB8AC3E}">
        <p14:creationId xmlns:p14="http://schemas.microsoft.com/office/powerpoint/2010/main" val="31831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9" grpId="0" animBg="1"/>
      <p:bldP spid="7"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C507-51A7-3A44-8662-D0A05B52335E}"/>
              </a:ext>
            </a:extLst>
          </p:cNvPr>
          <p:cNvSpPr>
            <a:spLocks noGrp="1"/>
          </p:cNvSpPr>
          <p:nvPr>
            <p:ph type="title"/>
          </p:nvPr>
        </p:nvSpPr>
        <p:spPr>
          <a:xfrm>
            <a:off x="381000" y="2893172"/>
            <a:ext cx="10515600" cy="1325563"/>
          </a:xfrm>
        </p:spPr>
        <p:txBody>
          <a:bodyPr/>
          <a:lstStyle/>
          <a:p>
            <a:r>
              <a:rPr lang="en-US" dirty="0"/>
              <a:t>Example </a:t>
            </a:r>
            <a:r>
              <a:rPr lang="en-US" dirty="0" err="1"/>
              <a:t>scRNA</a:t>
            </a:r>
            <a:r>
              <a:rPr lang="en-US" dirty="0"/>
              <a:t>-seq data: 10X Cell Ranger</a:t>
            </a:r>
          </a:p>
        </p:txBody>
      </p:sp>
      <p:sp>
        <p:nvSpPr>
          <p:cNvPr id="4" name="Slide Number Placeholder 3">
            <a:extLst>
              <a:ext uri="{FF2B5EF4-FFF2-40B4-BE49-F238E27FC236}">
                <a16:creationId xmlns:a16="http://schemas.microsoft.com/office/drawing/2014/main" id="{8E701D75-F024-4545-99BE-0BCC46E14424}"/>
              </a:ext>
            </a:extLst>
          </p:cNvPr>
          <p:cNvSpPr>
            <a:spLocks noGrp="1"/>
          </p:cNvSpPr>
          <p:nvPr>
            <p:ph type="sldNum" sz="quarter" idx="12"/>
          </p:nvPr>
        </p:nvSpPr>
        <p:spPr/>
        <p:txBody>
          <a:bodyPr/>
          <a:lstStyle/>
          <a:p>
            <a:fld id="{D59687A4-4E43-9F42-AA9A-FE636057E8A1}" type="slidenum">
              <a:rPr lang="en-US" smtClean="0"/>
              <a:t>11</a:t>
            </a:fld>
            <a:endParaRPr lang="en-US"/>
          </a:p>
        </p:txBody>
      </p:sp>
    </p:spTree>
    <p:extLst>
      <p:ext uri="{BB962C8B-B14F-4D97-AF65-F5344CB8AC3E}">
        <p14:creationId xmlns:p14="http://schemas.microsoft.com/office/powerpoint/2010/main" val="135155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0F2AE3-32E6-8549-8937-DA147B693183}"/>
              </a:ext>
            </a:extLst>
          </p:cNvPr>
          <p:cNvSpPr>
            <a:spLocks noGrp="1"/>
          </p:cNvSpPr>
          <p:nvPr>
            <p:ph type="sldNum" sz="quarter" idx="12"/>
          </p:nvPr>
        </p:nvSpPr>
        <p:spPr/>
        <p:txBody>
          <a:bodyPr/>
          <a:lstStyle/>
          <a:p>
            <a:fld id="{D59687A4-4E43-9F42-AA9A-FE636057E8A1}" type="slidenum">
              <a:rPr lang="en-US" smtClean="0"/>
              <a:t>12</a:t>
            </a:fld>
            <a:endParaRPr lang="en-US" dirty="0"/>
          </a:p>
        </p:txBody>
      </p:sp>
      <p:sp>
        <p:nvSpPr>
          <p:cNvPr id="6" name="Title 1">
            <a:extLst>
              <a:ext uri="{FF2B5EF4-FFF2-40B4-BE49-F238E27FC236}">
                <a16:creationId xmlns:a16="http://schemas.microsoft.com/office/drawing/2014/main" id="{A07A6541-63C0-434C-A37C-2225F725F3D5}"/>
              </a:ext>
            </a:extLst>
          </p:cNvPr>
          <p:cNvSpPr>
            <a:spLocks noGrp="1"/>
          </p:cNvSpPr>
          <p:nvPr>
            <p:ph type="title"/>
          </p:nvPr>
        </p:nvSpPr>
        <p:spPr>
          <a:xfrm>
            <a:off x="405063" y="-292601"/>
            <a:ext cx="10515600" cy="1325563"/>
          </a:xfrm>
        </p:spPr>
        <p:txBody>
          <a:bodyPr/>
          <a:lstStyle/>
          <a:p>
            <a:r>
              <a:rPr lang="en-US" dirty="0"/>
              <a:t>10X Cell Ranger output – web summary</a:t>
            </a:r>
          </a:p>
        </p:txBody>
      </p:sp>
      <p:pic>
        <p:nvPicPr>
          <p:cNvPr id="2" name="Picture 1">
            <a:extLst>
              <a:ext uri="{FF2B5EF4-FFF2-40B4-BE49-F238E27FC236}">
                <a16:creationId xmlns:a16="http://schemas.microsoft.com/office/drawing/2014/main" id="{587DE515-6CAB-D34B-8A22-9C9F3AC98D32}"/>
              </a:ext>
            </a:extLst>
          </p:cNvPr>
          <p:cNvPicPr>
            <a:picLocks noChangeAspect="1"/>
          </p:cNvPicPr>
          <p:nvPr/>
        </p:nvPicPr>
        <p:blipFill>
          <a:blip r:embed="rId2"/>
          <a:stretch>
            <a:fillRect/>
          </a:stretch>
        </p:blipFill>
        <p:spPr>
          <a:xfrm>
            <a:off x="5103444" y="750981"/>
            <a:ext cx="5111629" cy="5970494"/>
          </a:xfrm>
          <a:prstGeom prst="rect">
            <a:avLst/>
          </a:prstGeom>
          <a:ln>
            <a:solidFill>
              <a:srgbClr val="FF0000"/>
            </a:solidFill>
          </a:ln>
        </p:spPr>
      </p:pic>
      <p:pic>
        <p:nvPicPr>
          <p:cNvPr id="19" name="Picture 18">
            <a:extLst>
              <a:ext uri="{FF2B5EF4-FFF2-40B4-BE49-F238E27FC236}">
                <a16:creationId xmlns:a16="http://schemas.microsoft.com/office/drawing/2014/main" id="{55AA58A4-CD17-DD44-B2F3-CBB2565AFF12}"/>
              </a:ext>
            </a:extLst>
          </p:cNvPr>
          <p:cNvPicPr>
            <a:picLocks noChangeAspect="1"/>
          </p:cNvPicPr>
          <p:nvPr/>
        </p:nvPicPr>
        <p:blipFill>
          <a:blip r:embed="rId3"/>
          <a:stretch>
            <a:fillRect/>
          </a:stretch>
        </p:blipFill>
        <p:spPr>
          <a:xfrm>
            <a:off x="405062" y="884029"/>
            <a:ext cx="3894945" cy="5610900"/>
          </a:xfrm>
          <a:prstGeom prst="rect">
            <a:avLst/>
          </a:prstGeom>
        </p:spPr>
      </p:pic>
      <p:cxnSp>
        <p:nvCxnSpPr>
          <p:cNvPr id="16" name="Straight Arrow Connector 15">
            <a:extLst>
              <a:ext uri="{FF2B5EF4-FFF2-40B4-BE49-F238E27FC236}">
                <a16:creationId xmlns:a16="http://schemas.microsoft.com/office/drawing/2014/main" id="{2A7EA803-6F14-464C-959A-C24048D0001A}"/>
              </a:ext>
            </a:extLst>
          </p:cNvPr>
          <p:cNvCxnSpPr/>
          <p:nvPr/>
        </p:nvCxnSpPr>
        <p:spPr>
          <a:xfrm>
            <a:off x="2729753" y="6275668"/>
            <a:ext cx="21246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35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FA7F44-2B7C-374B-B468-3CE3D3E7AE20}"/>
              </a:ext>
            </a:extLst>
          </p:cNvPr>
          <p:cNvPicPr>
            <a:picLocks noChangeAspect="1"/>
          </p:cNvPicPr>
          <p:nvPr/>
        </p:nvPicPr>
        <p:blipFill>
          <a:blip r:embed="rId2"/>
          <a:stretch>
            <a:fillRect/>
          </a:stretch>
        </p:blipFill>
        <p:spPr>
          <a:xfrm>
            <a:off x="9247090" y="3008855"/>
            <a:ext cx="935182" cy="2260023"/>
          </a:xfrm>
          <a:prstGeom prst="rect">
            <a:avLst/>
          </a:prstGeom>
        </p:spPr>
      </p:pic>
      <p:pic>
        <p:nvPicPr>
          <p:cNvPr id="12" name="Picture 11">
            <a:extLst>
              <a:ext uri="{FF2B5EF4-FFF2-40B4-BE49-F238E27FC236}">
                <a16:creationId xmlns:a16="http://schemas.microsoft.com/office/drawing/2014/main" id="{6F768DEC-3177-984A-A93C-2AEC21C11AC7}"/>
              </a:ext>
            </a:extLst>
          </p:cNvPr>
          <p:cNvPicPr>
            <a:picLocks noChangeAspect="1"/>
          </p:cNvPicPr>
          <p:nvPr/>
        </p:nvPicPr>
        <p:blipFill>
          <a:blip r:embed="rId3"/>
          <a:stretch>
            <a:fillRect/>
          </a:stretch>
        </p:blipFill>
        <p:spPr>
          <a:xfrm>
            <a:off x="8636048" y="409263"/>
            <a:ext cx="1816100" cy="2095500"/>
          </a:xfrm>
          <a:prstGeom prst="rect">
            <a:avLst/>
          </a:prstGeom>
        </p:spPr>
      </p:pic>
      <p:sp>
        <p:nvSpPr>
          <p:cNvPr id="13" name="TextBox 12">
            <a:extLst>
              <a:ext uri="{FF2B5EF4-FFF2-40B4-BE49-F238E27FC236}">
                <a16:creationId xmlns:a16="http://schemas.microsoft.com/office/drawing/2014/main" id="{CC8FB509-1BCC-EF40-8B01-DE92F296E209}"/>
              </a:ext>
            </a:extLst>
          </p:cNvPr>
          <p:cNvSpPr txBox="1"/>
          <p:nvPr/>
        </p:nvSpPr>
        <p:spPr>
          <a:xfrm>
            <a:off x="7906663" y="2572143"/>
            <a:ext cx="3616037" cy="369332"/>
          </a:xfrm>
          <a:prstGeom prst="rect">
            <a:avLst/>
          </a:prstGeom>
          <a:noFill/>
        </p:spPr>
        <p:txBody>
          <a:bodyPr wrap="square" rtlCol="0">
            <a:spAutoFit/>
          </a:bodyPr>
          <a:lstStyle/>
          <a:p>
            <a:pPr algn="ctr"/>
            <a:r>
              <a:rPr lang="en-US" dirty="0"/>
              <a:t>Droplets with real cells</a:t>
            </a:r>
          </a:p>
        </p:txBody>
      </p:sp>
      <p:sp>
        <p:nvSpPr>
          <p:cNvPr id="14" name="TextBox 13">
            <a:extLst>
              <a:ext uri="{FF2B5EF4-FFF2-40B4-BE49-F238E27FC236}">
                <a16:creationId xmlns:a16="http://schemas.microsoft.com/office/drawing/2014/main" id="{B0380911-1837-7444-A3CF-C9018AF44CE2}"/>
              </a:ext>
            </a:extLst>
          </p:cNvPr>
          <p:cNvSpPr txBox="1"/>
          <p:nvPr/>
        </p:nvSpPr>
        <p:spPr>
          <a:xfrm>
            <a:off x="7981239" y="5383957"/>
            <a:ext cx="3616037" cy="646331"/>
          </a:xfrm>
          <a:prstGeom prst="rect">
            <a:avLst/>
          </a:prstGeom>
          <a:noFill/>
        </p:spPr>
        <p:txBody>
          <a:bodyPr wrap="square" rtlCol="0">
            <a:spAutoFit/>
          </a:bodyPr>
          <a:lstStyle/>
          <a:p>
            <a:pPr algn="ctr"/>
            <a:r>
              <a:rPr lang="en-US" dirty="0"/>
              <a:t>Droplets possibly with floating mRNA but no real cell</a:t>
            </a:r>
          </a:p>
        </p:txBody>
      </p:sp>
      <p:sp>
        <p:nvSpPr>
          <p:cNvPr id="15" name="TextBox 14">
            <a:extLst>
              <a:ext uri="{FF2B5EF4-FFF2-40B4-BE49-F238E27FC236}">
                <a16:creationId xmlns:a16="http://schemas.microsoft.com/office/drawing/2014/main" id="{475EBD46-C4D7-034D-B3A0-9F290389EA72}"/>
              </a:ext>
            </a:extLst>
          </p:cNvPr>
          <p:cNvSpPr txBox="1"/>
          <p:nvPr/>
        </p:nvSpPr>
        <p:spPr>
          <a:xfrm>
            <a:off x="6199090" y="6608479"/>
            <a:ext cx="6096000" cy="215444"/>
          </a:xfrm>
          <a:prstGeom prst="rect">
            <a:avLst/>
          </a:prstGeom>
          <a:noFill/>
        </p:spPr>
        <p:txBody>
          <a:bodyPr wrap="square">
            <a:spAutoFit/>
          </a:bodyPr>
          <a:lstStyle/>
          <a:p>
            <a:r>
              <a:rPr lang="en-US" sz="800" dirty="0"/>
              <a:t>https://</a:t>
            </a:r>
            <a:r>
              <a:rPr lang="en-US" sz="800" dirty="0" err="1"/>
              <a:t>genomebiology.biomedcentral.com</a:t>
            </a:r>
            <a:r>
              <a:rPr lang="en-US" sz="800" dirty="0"/>
              <a:t>/articles/10.1186/s13059-021-02547-0</a:t>
            </a:r>
          </a:p>
        </p:txBody>
      </p:sp>
      <p:sp>
        <p:nvSpPr>
          <p:cNvPr id="4" name="Slide Number Placeholder 3">
            <a:extLst>
              <a:ext uri="{FF2B5EF4-FFF2-40B4-BE49-F238E27FC236}">
                <a16:creationId xmlns:a16="http://schemas.microsoft.com/office/drawing/2014/main" id="{9C0F2AE3-32E6-8549-8937-DA147B693183}"/>
              </a:ext>
            </a:extLst>
          </p:cNvPr>
          <p:cNvSpPr>
            <a:spLocks noGrp="1"/>
          </p:cNvSpPr>
          <p:nvPr>
            <p:ph type="sldNum" sz="quarter" idx="12"/>
          </p:nvPr>
        </p:nvSpPr>
        <p:spPr/>
        <p:txBody>
          <a:bodyPr/>
          <a:lstStyle/>
          <a:p>
            <a:fld id="{D59687A4-4E43-9F42-AA9A-FE636057E8A1}" type="slidenum">
              <a:rPr lang="en-US" smtClean="0"/>
              <a:t>13</a:t>
            </a:fld>
            <a:endParaRPr lang="en-US" dirty="0"/>
          </a:p>
        </p:txBody>
      </p:sp>
      <p:pic>
        <p:nvPicPr>
          <p:cNvPr id="5" name="Picture 4">
            <a:extLst>
              <a:ext uri="{FF2B5EF4-FFF2-40B4-BE49-F238E27FC236}">
                <a16:creationId xmlns:a16="http://schemas.microsoft.com/office/drawing/2014/main" id="{108CA071-61F4-3B42-88C9-6ACCC3B7987E}"/>
              </a:ext>
            </a:extLst>
          </p:cNvPr>
          <p:cNvPicPr>
            <a:picLocks noChangeAspect="1"/>
          </p:cNvPicPr>
          <p:nvPr/>
        </p:nvPicPr>
        <p:blipFill>
          <a:blip r:embed="rId4"/>
          <a:stretch>
            <a:fillRect/>
          </a:stretch>
        </p:blipFill>
        <p:spPr>
          <a:xfrm>
            <a:off x="405062" y="884029"/>
            <a:ext cx="3894945" cy="5610900"/>
          </a:xfrm>
          <a:prstGeom prst="rect">
            <a:avLst/>
          </a:prstGeom>
        </p:spPr>
      </p:pic>
      <p:sp>
        <p:nvSpPr>
          <p:cNvPr id="6" name="Title 1">
            <a:extLst>
              <a:ext uri="{FF2B5EF4-FFF2-40B4-BE49-F238E27FC236}">
                <a16:creationId xmlns:a16="http://schemas.microsoft.com/office/drawing/2014/main" id="{A07A6541-63C0-434C-A37C-2225F725F3D5}"/>
              </a:ext>
            </a:extLst>
          </p:cNvPr>
          <p:cNvSpPr>
            <a:spLocks noGrp="1"/>
          </p:cNvSpPr>
          <p:nvPr>
            <p:ph type="title"/>
          </p:nvPr>
        </p:nvSpPr>
        <p:spPr>
          <a:xfrm>
            <a:off x="405063" y="-292601"/>
            <a:ext cx="10515600" cy="1325563"/>
          </a:xfrm>
        </p:spPr>
        <p:txBody>
          <a:bodyPr/>
          <a:lstStyle/>
          <a:p>
            <a:r>
              <a:rPr lang="en-US" dirty="0"/>
              <a:t>10X Cell Ranger output</a:t>
            </a:r>
          </a:p>
        </p:txBody>
      </p:sp>
      <p:sp>
        <p:nvSpPr>
          <p:cNvPr id="7" name="Rectangle 6">
            <a:extLst>
              <a:ext uri="{FF2B5EF4-FFF2-40B4-BE49-F238E27FC236}">
                <a16:creationId xmlns:a16="http://schemas.microsoft.com/office/drawing/2014/main" id="{3DAFB131-2F32-9D41-8C52-82C5BA7A6DA7}"/>
              </a:ext>
            </a:extLst>
          </p:cNvPr>
          <p:cNvSpPr/>
          <p:nvPr/>
        </p:nvSpPr>
        <p:spPr>
          <a:xfrm>
            <a:off x="845535" y="2742954"/>
            <a:ext cx="7010400" cy="951701"/>
          </a:xfrm>
          <a:prstGeom prst="rect">
            <a:avLst/>
          </a:prstGeom>
          <a:solidFill>
            <a:schemeClr val="accent6">
              <a:lumMod val="20000"/>
              <a:lumOff val="80000"/>
              <a:alpha val="4555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665497-9E29-9C47-AAD2-0B218D9E8544}"/>
              </a:ext>
            </a:extLst>
          </p:cNvPr>
          <p:cNvSpPr txBox="1"/>
          <p:nvPr/>
        </p:nvSpPr>
        <p:spPr>
          <a:xfrm>
            <a:off x="4350735" y="2756809"/>
            <a:ext cx="3321809" cy="923330"/>
          </a:xfrm>
          <a:prstGeom prst="rect">
            <a:avLst/>
          </a:prstGeom>
          <a:noFill/>
        </p:spPr>
        <p:txBody>
          <a:bodyPr wrap="square" rtlCol="0">
            <a:spAutoFit/>
          </a:bodyPr>
          <a:lstStyle/>
          <a:p>
            <a:r>
              <a:rPr lang="en-US" dirty="0"/>
              <a:t>Filtered data with empty droplets identified and removed using </a:t>
            </a:r>
            <a:r>
              <a:rPr lang="en-US" dirty="0" err="1"/>
              <a:t>EmptyDrops</a:t>
            </a:r>
            <a:r>
              <a:rPr lang="en-US" dirty="0"/>
              <a:t> method</a:t>
            </a:r>
          </a:p>
        </p:txBody>
      </p:sp>
      <p:sp>
        <p:nvSpPr>
          <p:cNvPr id="9" name="Rectangle 8">
            <a:extLst>
              <a:ext uri="{FF2B5EF4-FFF2-40B4-BE49-F238E27FC236}">
                <a16:creationId xmlns:a16="http://schemas.microsoft.com/office/drawing/2014/main" id="{FB011651-302F-554A-85F3-24E685BBAF4D}"/>
              </a:ext>
            </a:extLst>
          </p:cNvPr>
          <p:cNvSpPr/>
          <p:nvPr/>
        </p:nvSpPr>
        <p:spPr>
          <a:xfrm>
            <a:off x="794807" y="4928796"/>
            <a:ext cx="7010400" cy="951701"/>
          </a:xfrm>
          <a:prstGeom prst="rect">
            <a:avLst/>
          </a:prstGeom>
          <a:solidFill>
            <a:schemeClr val="accent2">
              <a:lumMod val="20000"/>
              <a:lumOff val="80000"/>
              <a:alpha val="4555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967BC7-378A-B940-A7C9-245288F43501}"/>
              </a:ext>
            </a:extLst>
          </p:cNvPr>
          <p:cNvSpPr txBox="1"/>
          <p:nvPr/>
        </p:nvSpPr>
        <p:spPr>
          <a:xfrm>
            <a:off x="4300007" y="5081480"/>
            <a:ext cx="3321809" cy="646331"/>
          </a:xfrm>
          <a:prstGeom prst="rect">
            <a:avLst/>
          </a:prstGeom>
          <a:noFill/>
        </p:spPr>
        <p:txBody>
          <a:bodyPr wrap="square" rtlCol="0">
            <a:spAutoFit/>
          </a:bodyPr>
          <a:lstStyle/>
          <a:p>
            <a:r>
              <a:rPr lang="en-US" dirty="0"/>
              <a:t>Raw data with every single droplet that was sequenced</a:t>
            </a:r>
          </a:p>
        </p:txBody>
      </p:sp>
      <p:cxnSp>
        <p:nvCxnSpPr>
          <p:cNvPr id="17" name="Straight Arrow Connector 16">
            <a:extLst>
              <a:ext uri="{FF2B5EF4-FFF2-40B4-BE49-F238E27FC236}">
                <a16:creationId xmlns:a16="http://schemas.microsoft.com/office/drawing/2014/main" id="{C944183F-96F5-2F46-9BA0-307A4750A223}"/>
              </a:ext>
            </a:extLst>
          </p:cNvPr>
          <p:cNvCxnSpPr/>
          <p:nvPr/>
        </p:nvCxnSpPr>
        <p:spPr>
          <a:xfrm flipV="1">
            <a:off x="5960911" y="1815353"/>
            <a:ext cx="0" cy="756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662241-21CD-E54A-A806-C4366D332735}"/>
              </a:ext>
            </a:extLst>
          </p:cNvPr>
          <p:cNvSpPr txBox="1"/>
          <p:nvPr/>
        </p:nvSpPr>
        <p:spPr>
          <a:xfrm>
            <a:off x="4679477" y="1397631"/>
            <a:ext cx="2796988" cy="646331"/>
          </a:xfrm>
          <a:prstGeom prst="rect">
            <a:avLst/>
          </a:prstGeom>
          <a:noFill/>
        </p:spPr>
        <p:txBody>
          <a:bodyPr wrap="square" rtlCol="0">
            <a:spAutoFit/>
          </a:bodyPr>
          <a:lstStyle/>
          <a:p>
            <a:r>
              <a:rPr lang="en-US" dirty="0">
                <a:solidFill>
                  <a:srgbClr val="FF0000"/>
                </a:solidFill>
              </a:rPr>
              <a:t>Recommend to use this data</a:t>
            </a:r>
          </a:p>
        </p:txBody>
      </p:sp>
    </p:spTree>
    <p:extLst>
      <p:ext uri="{BB962C8B-B14F-4D97-AF65-F5344CB8AC3E}">
        <p14:creationId xmlns:p14="http://schemas.microsoft.com/office/powerpoint/2010/main" val="262450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7" grpId="0" animBg="1"/>
      <p:bldP spid="8" grpId="0"/>
      <p:bldP spid="9" grpId="0" animBg="1"/>
      <p:bldP spid="10"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B7-9C10-F043-9B43-EF6C8E048230}"/>
              </a:ext>
            </a:extLst>
          </p:cNvPr>
          <p:cNvSpPr>
            <a:spLocks noGrp="1"/>
          </p:cNvSpPr>
          <p:nvPr>
            <p:ph type="title"/>
          </p:nvPr>
        </p:nvSpPr>
        <p:spPr>
          <a:xfrm>
            <a:off x="185057" y="-133639"/>
            <a:ext cx="10515600" cy="1325563"/>
          </a:xfrm>
        </p:spPr>
        <p:txBody>
          <a:bodyPr/>
          <a:lstStyle/>
          <a:p>
            <a:r>
              <a:rPr lang="en-US" dirty="0"/>
              <a:t>Load data onto </a:t>
            </a:r>
            <a:r>
              <a:rPr lang="en-US" dirty="0" err="1"/>
              <a:t>Scanpy</a:t>
            </a:r>
            <a:r>
              <a:rPr lang="en-US" dirty="0"/>
              <a:t> - example</a:t>
            </a:r>
          </a:p>
        </p:txBody>
      </p:sp>
      <p:sp>
        <p:nvSpPr>
          <p:cNvPr id="4" name="Slide Number Placeholder 3">
            <a:extLst>
              <a:ext uri="{FF2B5EF4-FFF2-40B4-BE49-F238E27FC236}">
                <a16:creationId xmlns:a16="http://schemas.microsoft.com/office/drawing/2014/main" id="{F7B6ED4F-EC75-574F-8C85-886A84DBE4AB}"/>
              </a:ext>
            </a:extLst>
          </p:cNvPr>
          <p:cNvSpPr>
            <a:spLocks noGrp="1"/>
          </p:cNvSpPr>
          <p:nvPr>
            <p:ph type="sldNum" sz="quarter" idx="12"/>
          </p:nvPr>
        </p:nvSpPr>
        <p:spPr/>
        <p:txBody>
          <a:bodyPr/>
          <a:lstStyle/>
          <a:p>
            <a:fld id="{D59687A4-4E43-9F42-AA9A-FE636057E8A1}" type="slidenum">
              <a:rPr lang="en-US" smtClean="0"/>
              <a:t>14</a:t>
            </a:fld>
            <a:endParaRPr lang="en-US"/>
          </a:p>
        </p:txBody>
      </p:sp>
      <p:pic>
        <p:nvPicPr>
          <p:cNvPr id="6" name="Picture 5">
            <a:extLst>
              <a:ext uri="{FF2B5EF4-FFF2-40B4-BE49-F238E27FC236}">
                <a16:creationId xmlns:a16="http://schemas.microsoft.com/office/drawing/2014/main" id="{828975BD-0097-DC45-BB7C-78CE194DA619}"/>
              </a:ext>
            </a:extLst>
          </p:cNvPr>
          <p:cNvPicPr>
            <a:picLocks noChangeAspect="1"/>
          </p:cNvPicPr>
          <p:nvPr/>
        </p:nvPicPr>
        <p:blipFill>
          <a:blip r:embed="rId2"/>
          <a:srcRect/>
          <a:stretch/>
        </p:blipFill>
        <p:spPr>
          <a:xfrm>
            <a:off x="57856" y="839282"/>
            <a:ext cx="11686380" cy="5197657"/>
          </a:xfrm>
          <a:prstGeom prst="rect">
            <a:avLst/>
          </a:prstGeom>
        </p:spPr>
      </p:pic>
      <p:cxnSp>
        <p:nvCxnSpPr>
          <p:cNvPr id="8" name="Straight Arrow Connector 7">
            <a:extLst>
              <a:ext uri="{FF2B5EF4-FFF2-40B4-BE49-F238E27FC236}">
                <a16:creationId xmlns:a16="http://schemas.microsoft.com/office/drawing/2014/main" id="{B979F730-613C-FB48-BE59-9E8CD809309E}"/>
              </a:ext>
            </a:extLst>
          </p:cNvPr>
          <p:cNvCxnSpPr>
            <a:cxnSpLocks/>
          </p:cNvCxnSpPr>
          <p:nvPr/>
        </p:nvCxnSpPr>
        <p:spPr>
          <a:xfrm flipH="1">
            <a:off x="4904509" y="5355347"/>
            <a:ext cx="996537" cy="228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FCACB5-14DE-B744-99D6-197601AE9BEF}"/>
              </a:ext>
            </a:extLst>
          </p:cNvPr>
          <p:cNvCxnSpPr>
            <a:cxnSpLocks/>
          </p:cNvCxnSpPr>
          <p:nvPr/>
        </p:nvCxnSpPr>
        <p:spPr>
          <a:xfrm flipH="1">
            <a:off x="5901046" y="5673678"/>
            <a:ext cx="175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E4C9E2-1919-A44B-A7C3-0746B2B2F698}"/>
              </a:ext>
            </a:extLst>
          </p:cNvPr>
          <p:cNvSpPr txBox="1"/>
          <p:nvPr/>
        </p:nvSpPr>
        <p:spPr>
          <a:xfrm>
            <a:off x="5949050" y="5125752"/>
            <a:ext cx="2425776" cy="369332"/>
          </a:xfrm>
          <a:prstGeom prst="rect">
            <a:avLst/>
          </a:prstGeom>
          <a:noFill/>
        </p:spPr>
        <p:txBody>
          <a:bodyPr wrap="square" rtlCol="0">
            <a:spAutoFit/>
          </a:bodyPr>
          <a:lstStyle/>
          <a:p>
            <a:r>
              <a:rPr lang="en-US" dirty="0"/>
              <a:t>Number of cells</a:t>
            </a:r>
          </a:p>
        </p:txBody>
      </p:sp>
      <p:sp>
        <p:nvSpPr>
          <p:cNvPr id="13" name="TextBox 12">
            <a:extLst>
              <a:ext uri="{FF2B5EF4-FFF2-40B4-BE49-F238E27FC236}">
                <a16:creationId xmlns:a16="http://schemas.microsoft.com/office/drawing/2014/main" id="{C883FAE9-D6DA-F246-80CD-20485C8ACDA9}"/>
              </a:ext>
            </a:extLst>
          </p:cNvPr>
          <p:cNvSpPr txBox="1"/>
          <p:nvPr/>
        </p:nvSpPr>
        <p:spPr>
          <a:xfrm>
            <a:off x="7773663" y="5411731"/>
            <a:ext cx="1448789" cy="646331"/>
          </a:xfrm>
          <a:prstGeom prst="rect">
            <a:avLst/>
          </a:prstGeom>
          <a:noFill/>
        </p:spPr>
        <p:txBody>
          <a:bodyPr wrap="square" rtlCol="0">
            <a:spAutoFit/>
          </a:bodyPr>
          <a:lstStyle/>
          <a:p>
            <a:r>
              <a:rPr lang="en-US" dirty="0"/>
              <a:t>Number of genes</a:t>
            </a:r>
          </a:p>
        </p:txBody>
      </p:sp>
      <p:pic>
        <p:nvPicPr>
          <p:cNvPr id="14" name="Picture 13">
            <a:extLst>
              <a:ext uri="{FF2B5EF4-FFF2-40B4-BE49-F238E27FC236}">
                <a16:creationId xmlns:a16="http://schemas.microsoft.com/office/drawing/2014/main" id="{A1D64E5B-1FF2-9E4E-AB5E-4370F2EF33EB}"/>
              </a:ext>
            </a:extLst>
          </p:cNvPr>
          <p:cNvPicPr>
            <a:picLocks noChangeAspect="1"/>
          </p:cNvPicPr>
          <p:nvPr/>
        </p:nvPicPr>
        <p:blipFill>
          <a:blip r:embed="rId3"/>
          <a:stretch>
            <a:fillRect/>
          </a:stretch>
        </p:blipFill>
        <p:spPr>
          <a:xfrm>
            <a:off x="8374827" y="99034"/>
            <a:ext cx="3369410" cy="3413455"/>
          </a:xfrm>
          <a:prstGeom prst="rect">
            <a:avLst/>
          </a:prstGeom>
        </p:spPr>
      </p:pic>
      <p:sp>
        <p:nvSpPr>
          <p:cNvPr id="16" name="TextBox 15">
            <a:extLst>
              <a:ext uri="{FF2B5EF4-FFF2-40B4-BE49-F238E27FC236}">
                <a16:creationId xmlns:a16="http://schemas.microsoft.com/office/drawing/2014/main" id="{07225480-EBA3-774B-97CC-FD5F082E7C86}"/>
              </a:ext>
            </a:extLst>
          </p:cNvPr>
          <p:cNvSpPr txBox="1"/>
          <p:nvPr/>
        </p:nvSpPr>
        <p:spPr>
          <a:xfrm>
            <a:off x="543850" y="6121924"/>
            <a:ext cx="6394966" cy="646331"/>
          </a:xfrm>
          <a:prstGeom prst="rect">
            <a:avLst/>
          </a:prstGeom>
          <a:noFill/>
          <a:ln>
            <a:solidFill>
              <a:schemeClr val="tx1"/>
            </a:solidFill>
          </a:ln>
        </p:spPr>
        <p:txBody>
          <a:bodyPr wrap="square" rtlCol="0">
            <a:spAutoFit/>
          </a:bodyPr>
          <a:lstStyle/>
          <a:p>
            <a:r>
              <a:rPr lang="en-US" dirty="0">
                <a:solidFill>
                  <a:srgbClr val="FF0000"/>
                </a:solidFill>
              </a:rPr>
              <a:t>Other attributes like </a:t>
            </a:r>
            <a:r>
              <a:rPr lang="en-US" dirty="0" err="1">
                <a:solidFill>
                  <a:srgbClr val="FF0000"/>
                </a:solidFill>
              </a:rPr>
              <a:t>obsp</a:t>
            </a:r>
            <a:r>
              <a:rPr lang="en-US" dirty="0">
                <a:solidFill>
                  <a:srgbClr val="FF0000"/>
                </a:solidFill>
              </a:rPr>
              <a:t>, </a:t>
            </a:r>
            <a:r>
              <a:rPr lang="en-US" dirty="0" err="1">
                <a:solidFill>
                  <a:srgbClr val="FF0000"/>
                </a:solidFill>
              </a:rPr>
              <a:t>obsm</a:t>
            </a:r>
            <a:r>
              <a:rPr lang="en-US" dirty="0">
                <a:solidFill>
                  <a:srgbClr val="FF0000"/>
                </a:solidFill>
              </a:rPr>
              <a:t>, </a:t>
            </a:r>
            <a:r>
              <a:rPr lang="en-US" dirty="0" err="1">
                <a:solidFill>
                  <a:srgbClr val="FF0000"/>
                </a:solidFill>
              </a:rPr>
              <a:t>varm</a:t>
            </a:r>
            <a:r>
              <a:rPr lang="en-US" dirty="0">
                <a:solidFill>
                  <a:srgbClr val="FF0000"/>
                </a:solidFill>
              </a:rPr>
              <a:t> </a:t>
            </a:r>
            <a:r>
              <a:rPr lang="en-US" dirty="0" err="1">
                <a:solidFill>
                  <a:srgbClr val="FF0000"/>
                </a:solidFill>
              </a:rPr>
              <a:t>etc</a:t>
            </a:r>
            <a:r>
              <a:rPr lang="en-US" dirty="0">
                <a:solidFill>
                  <a:srgbClr val="FF0000"/>
                </a:solidFill>
              </a:rPr>
              <a:t> will be added as the analysis progresses.</a:t>
            </a:r>
          </a:p>
        </p:txBody>
      </p:sp>
    </p:spTree>
    <p:extLst>
      <p:ext uri="{BB962C8B-B14F-4D97-AF65-F5344CB8AC3E}">
        <p14:creationId xmlns:p14="http://schemas.microsoft.com/office/powerpoint/2010/main" val="864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87BF14-93CF-8E43-96F4-873E57E3306A}"/>
              </a:ext>
            </a:extLst>
          </p:cNvPr>
          <p:cNvPicPr>
            <a:picLocks noChangeAspect="1"/>
          </p:cNvPicPr>
          <p:nvPr/>
        </p:nvPicPr>
        <p:blipFill>
          <a:blip r:embed="rId2"/>
          <a:srcRect/>
          <a:stretch/>
        </p:blipFill>
        <p:spPr>
          <a:xfrm>
            <a:off x="217718" y="1108796"/>
            <a:ext cx="5731818" cy="5348353"/>
          </a:xfrm>
          <a:prstGeom prst="rect">
            <a:avLst/>
          </a:prstGeom>
          <a:ln>
            <a:solidFill>
              <a:schemeClr val="tx1"/>
            </a:solidFill>
          </a:ln>
        </p:spPr>
      </p:pic>
      <p:pic>
        <p:nvPicPr>
          <p:cNvPr id="3" name="Picture 2">
            <a:extLst>
              <a:ext uri="{FF2B5EF4-FFF2-40B4-BE49-F238E27FC236}">
                <a16:creationId xmlns:a16="http://schemas.microsoft.com/office/drawing/2014/main" id="{A5DF17B1-66D1-6449-98A8-A615962C9D86}"/>
              </a:ext>
            </a:extLst>
          </p:cNvPr>
          <p:cNvPicPr>
            <a:picLocks noChangeAspect="1"/>
          </p:cNvPicPr>
          <p:nvPr/>
        </p:nvPicPr>
        <p:blipFill>
          <a:blip r:embed="rId3"/>
          <a:stretch>
            <a:fillRect/>
          </a:stretch>
        </p:blipFill>
        <p:spPr>
          <a:xfrm>
            <a:off x="3105647" y="2034329"/>
            <a:ext cx="6221424" cy="1991405"/>
          </a:xfrm>
          <a:prstGeom prst="rect">
            <a:avLst/>
          </a:prstGeom>
        </p:spPr>
      </p:pic>
      <p:sp>
        <p:nvSpPr>
          <p:cNvPr id="2" name="Title 1">
            <a:extLst>
              <a:ext uri="{FF2B5EF4-FFF2-40B4-BE49-F238E27FC236}">
                <a16:creationId xmlns:a16="http://schemas.microsoft.com/office/drawing/2014/main" id="{36CFC2B7-9C10-F043-9B43-EF6C8E048230}"/>
              </a:ext>
            </a:extLst>
          </p:cNvPr>
          <p:cNvSpPr>
            <a:spLocks noGrp="1"/>
          </p:cNvSpPr>
          <p:nvPr>
            <p:ph type="title"/>
          </p:nvPr>
        </p:nvSpPr>
        <p:spPr>
          <a:xfrm>
            <a:off x="185057" y="-133639"/>
            <a:ext cx="10515600" cy="1325563"/>
          </a:xfrm>
        </p:spPr>
        <p:txBody>
          <a:bodyPr/>
          <a:lstStyle/>
          <a:p>
            <a:r>
              <a:rPr lang="en-US" dirty="0"/>
              <a:t>Load data onto </a:t>
            </a:r>
            <a:r>
              <a:rPr lang="en-US" dirty="0" err="1"/>
              <a:t>Scanpy</a:t>
            </a:r>
            <a:r>
              <a:rPr lang="en-US" dirty="0"/>
              <a:t> - </a:t>
            </a:r>
            <a:r>
              <a:rPr lang="en-US" dirty="0" err="1"/>
              <a:t>obs</a:t>
            </a:r>
            <a:endParaRPr lang="en-US" dirty="0"/>
          </a:p>
        </p:txBody>
      </p:sp>
      <p:sp>
        <p:nvSpPr>
          <p:cNvPr id="4" name="Slide Number Placeholder 3">
            <a:extLst>
              <a:ext uri="{FF2B5EF4-FFF2-40B4-BE49-F238E27FC236}">
                <a16:creationId xmlns:a16="http://schemas.microsoft.com/office/drawing/2014/main" id="{F7B6ED4F-EC75-574F-8C85-886A84DBE4AB}"/>
              </a:ext>
            </a:extLst>
          </p:cNvPr>
          <p:cNvSpPr>
            <a:spLocks noGrp="1"/>
          </p:cNvSpPr>
          <p:nvPr>
            <p:ph type="sldNum" sz="quarter" idx="12"/>
          </p:nvPr>
        </p:nvSpPr>
        <p:spPr/>
        <p:txBody>
          <a:bodyPr/>
          <a:lstStyle/>
          <a:p>
            <a:fld id="{D59687A4-4E43-9F42-AA9A-FE636057E8A1}" type="slidenum">
              <a:rPr lang="en-US" smtClean="0"/>
              <a:t>15</a:t>
            </a:fld>
            <a:endParaRPr lang="en-US"/>
          </a:p>
        </p:txBody>
      </p:sp>
      <p:cxnSp>
        <p:nvCxnSpPr>
          <p:cNvPr id="6" name="Straight Arrow Connector 5">
            <a:extLst>
              <a:ext uri="{FF2B5EF4-FFF2-40B4-BE49-F238E27FC236}">
                <a16:creationId xmlns:a16="http://schemas.microsoft.com/office/drawing/2014/main" id="{A83AF57B-32DF-B44C-AFC0-65B4D8635CF0}"/>
              </a:ext>
            </a:extLst>
          </p:cNvPr>
          <p:cNvCxnSpPr/>
          <p:nvPr/>
        </p:nvCxnSpPr>
        <p:spPr>
          <a:xfrm>
            <a:off x="2636322" y="2208810"/>
            <a:ext cx="1211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9A7BA1-54BE-F742-B1A5-33546C9F2EA5}"/>
              </a:ext>
            </a:extLst>
          </p:cNvPr>
          <p:cNvCxnSpPr>
            <a:cxnSpLocks/>
          </p:cNvCxnSpPr>
          <p:nvPr/>
        </p:nvCxnSpPr>
        <p:spPr>
          <a:xfrm flipV="1">
            <a:off x="2636322" y="2441903"/>
            <a:ext cx="1211283" cy="49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AF8E6B-C943-5149-A1B1-4B17E137FF81}"/>
              </a:ext>
            </a:extLst>
          </p:cNvPr>
          <p:cNvCxnSpPr>
            <a:cxnSpLocks/>
          </p:cNvCxnSpPr>
          <p:nvPr/>
        </p:nvCxnSpPr>
        <p:spPr>
          <a:xfrm flipV="1">
            <a:off x="2636322" y="2662621"/>
            <a:ext cx="1211283" cy="112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970CA2-5002-834F-93F5-4CD7490159DE}"/>
              </a:ext>
            </a:extLst>
          </p:cNvPr>
          <p:cNvCxnSpPr>
            <a:cxnSpLocks/>
          </p:cNvCxnSpPr>
          <p:nvPr/>
        </p:nvCxnSpPr>
        <p:spPr>
          <a:xfrm flipV="1">
            <a:off x="2575012" y="3657600"/>
            <a:ext cx="1355857" cy="1385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43449C-075B-714D-B469-5E1212388B60}"/>
              </a:ext>
            </a:extLst>
          </p:cNvPr>
          <p:cNvCxnSpPr>
            <a:cxnSpLocks/>
          </p:cNvCxnSpPr>
          <p:nvPr/>
        </p:nvCxnSpPr>
        <p:spPr>
          <a:xfrm flipV="1">
            <a:off x="2636322" y="3374572"/>
            <a:ext cx="1294547" cy="1358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4A72BF-92D0-1642-B06F-1EA88A09F97F}"/>
              </a:ext>
            </a:extLst>
          </p:cNvPr>
          <p:cNvCxnSpPr>
            <a:cxnSpLocks/>
          </p:cNvCxnSpPr>
          <p:nvPr/>
        </p:nvCxnSpPr>
        <p:spPr>
          <a:xfrm flipV="1">
            <a:off x="2636322" y="3132026"/>
            <a:ext cx="1294547" cy="134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1095A62-27F0-A442-824F-2969C352B1FD}"/>
              </a:ext>
            </a:extLst>
          </p:cNvPr>
          <p:cNvGrpSpPr/>
          <p:nvPr/>
        </p:nvGrpSpPr>
        <p:grpSpPr>
          <a:xfrm>
            <a:off x="8493921" y="237529"/>
            <a:ext cx="3721079" cy="4091439"/>
            <a:chOff x="2901898" y="495458"/>
            <a:chExt cx="5939821" cy="5630310"/>
          </a:xfrm>
        </p:grpSpPr>
        <p:pic>
          <p:nvPicPr>
            <p:cNvPr id="24" name="Picture 23">
              <a:extLst>
                <a:ext uri="{FF2B5EF4-FFF2-40B4-BE49-F238E27FC236}">
                  <a16:creationId xmlns:a16="http://schemas.microsoft.com/office/drawing/2014/main" id="{727357EC-E145-594D-8F88-22B260FA7EFD}"/>
                </a:ext>
              </a:extLst>
            </p:cNvPr>
            <p:cNvPicPr>
              <a:picLocks noChangeAspect="1"/>
            </p:cNvPicPr>
            <p:nvPr/>
          </p:nvPicPr>
          <p:blipFill>
            <a:blip r:embed="rId4"/>
            <a:stretch>
              <a:fillRect/>
            </a:stretch>
          </p:blipFill>
          <p:spPr>
            <a:xfrm>
              <a:off x="3052939" y="495458"/>
              <a:ext cx="5557661" cy="5630310"/>
            </a:xfrm>
            <a:prstGeom prst="rect">
              <a:avLst/>
            </a:prstGeom>
          </p:spPr>
        </p:pic>
        <p:sp>
          <p:nvSpPr>
            <p:cNvPr id="25" name="Rectangle 24">
              <a:extLst>
                <a:ext uri="{FF2B5EF4-FFF2-40B4-BE49-F238E27FC236}">
                  <a16:creationId xmlns:a16="http://schemas.microsoft.com/office/drawing/2014/main" id="{78E0D921-2E34-C842-8E0B-AEFC612EEDBE}"/>
                </a:ext>
              </a:extLst>
            </p:cNvPr>
            <p:cNvSpPr/>
            <p:nvPr/>
          </p:nvSpPr>
          <p:spPr>
            <a:xfrm>
              <a:off x="2901898" y="1904370"/>
              <a:ext cx="5939821" cy="90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29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87BF14-93CF-8E43-96F4-873E57E3306A}"/>
              </a:ext>
            </a:extLst>
          </p:cNvPr>
          <p:cNvPicPr>
            <a:picLocks noChangeAspect="1"/>
          </p:cNvPicPr>
          <p:nvPr/>
        </p:nvPicPr>
        <p:blipFill>
          <a:blip r:embed="rId2"/>
          <a:srcRect/>
          <a:stretch/>
        </p:blipFill>
        <p:spPr>
          <a:xfrm>
            <a:off x="329921" y="1108796"/>
            <a:ext cx="5507411" cy="5348353"/>
          </a:xfrm>
          <a:prstGeom prst="rect">
            <a:avLst/>
          </a:prstGeom>
          <a:ln>
            <a:solidFill>
              <a:schemeClr val="tx1"/>
            </a:solidFill>
          </a:ln>
        </p:spPr>
      </p:pic>
      <p:pic>
        <p:nvPicPr>
          <p:cNvPr id="3" name="Picture 2">
            <a:extLst>
              <a:ext uri="{FF2B5EF4-FFF2-40B4-BE49-F238E27FC236}">
                <a16:creationId xmlns:a16="http://schemas.microsoft.com/office/drawing/2014/main" id="{A5DF17B1-66D1-6449-98A8-A615962C9D86}"/>
              </a:ext>
            </a:extLst>
          </p:cNvPr>
          <p:cNvPicPr>
            <a:picLocks noChangeAspect="1"/>
          </p:cNvPicPr>
          <p:nvPr/>
        </p:nvPicPr>
        <p:blipFill>
          <a:blip r:embed="rId3"/>
          <a:stretch>
            <a:fillRect/>
          </a:stretch>
        </p:blipFill>
        <p:spPr>
          <a:xfrm>
            <a:off x="5271567" y="3917150"/>
            <a:ext cx="6221424" cy="1991405"/>
          </a:xfrm>
          <a:prstGeom prst="rect">
            <a:avLst/>
          </a:prstGeom>
        </p:spPr>
      </p:pic>
      <p:sp>
        <p:nvSpPr>
          <p:cNvPr id="2" name="Title 1">
            <a:extLst>
              <a:ext uri="{FF2B5EF4-FFF2-40B4-BE49-F238E27FC236}">
                <a16:creationId xmlns:a16="http://schemas.microsoft.com/office/drawing/2014/main" id="{36CFC2B7-9C10-F043-9B43-EF6C8E048230}"/>
              </a:ext>
            </a:extLst>
          </p:cNvPr>
          <p:cNvSpPr>
            <a:spLocks noGrp="1"/>
          </p:cNvSpPr>
          <p:nvPr>
            <p:ph type="title"/>
          </p:nvPr>
        </p:nvSpPr>
        <p:spPr>
          <a:xfrm>
            <a:off x="185057" y="-133639"/>
            <a:ext cx="10515600" cy="1325563"/>
          </a:xfrm>
        </p:spPr>
        <p:txBody>
          <a:bodyPr/>
          <a:lstStyle/>
          <a:p>
            <a:r>
              <a:rPr lang="en-US" dirty="0"/>
              <a:t>Load data onto </a:t>
            </a:r>
            <a:r>
              <a:rPr lang="en-US" dirty="0" err="1"/>
              <a:t>Scanpy</a:t>
            </a:r>
            <a:r>
              <a:rPr lang="en-US" dirty="0"/>
              <a:t> - var</a:t>
            </a:r>
          </a:p>
        </p:txBody>
      </p:sp>
      <p:sp>
        <p:nvSpPr>
          <p:cNvPr id="4" name="Slide Number Placeholder 3">
            <a:extLst>
              <a:ext uri="{FF2B5EF4-FFF2-40B4-BE49-F238E27FC236}">
                <a16:creationId xmlns:a16="http://schemas.microsoft.com/office/drawing/2014/main" id="{F7B6ED4F-EC75-574F-8C85-886A84DBE4AB}"/>
              </a:ext>
            </a:extLst>
          </p:cNvPr>
          <p:cNvSpPr>
            <a:spLocks noGrp="1"/>
          </p:cNvSpPr>
          <p:nvPr>
            <p:ph type="sldNum" sz="quarter" idx="12"/>
          </p:nvPr>
        </p:nvSpPr>
        <p:spPr/>
        <p:txBody>
          <a:bodyPr/>
          <a:lstStyle/>
          <a:p>
            <a:fld id="{D59687A4-4E43-9F42-AA9A-FE636057E8A1}" type="slidenum">
              <a:rPr lang="en-US" smtClean="0"/>
              <a:t>16</a:t>
            </a:fld>
            <a:endParaRPr lang="en-US"/>
          </a:p>
        </p:txBody>
      </p:sp>
      <p:grpSp>
        <p:nvGrpSpPr>
          <p:cNvPr id="17" name="Group 16">
            <a:extLst>
              <a:ext uri="{FF2B5EF4-FFF2-40B4-BE49-F238E27FC236}">
                <a16:creationId xmlns:a16="http://schemas.microsoft.com/office/drawing/2014/main" id="{D6F32BDD-14E4-F54F-BEE7-C7AEDE2288F5}"/>
              </a:ext>
            </a:extLst>
          </p:cNvPr>
          <p:cNvGrpSpPr/>
          <p:nvPr/>
        </p:nvGrpSpPr>
        <p:grpSpPr>
          <a:xfrm>
            <a:off x="8295290" y="128061"/>
            <a:ext cx="3896710" cy="3764048"/>
            <a:chOff x="3052939" y="495458"/>
            <a:chExt cx="5557661" cy="5996024"/>
          </a:xfrm>
        </p:grpSpPr>
        <p:pic>
          <p:nvPicPr>
            <p:cNvPr id="19" name="Picture 18">
              <a:extLst>
                <a:ext uri="{FF2B5EF4-FFF2-40B4-BE49-F238E27FC236}">
                  <a16:creationId xmlns:a16="http://schemas.microsoft.com/office/drawing/2014/main" id="{FB0CB80A-DA9E-CE43-98BD-B900A0228D71}"/>
                </a:ext>
              </a:extLst>
            </p:cNvPr>
            <p:cNvPicPr>
              <a:picLocks noChangeAspect="1"/>
            </p:cNvPicPr>
            <p:nvPr/>
          </p:nvPicPr>
          <p:blipFill>
            <a:blip r:embed="rId4"/>
            <a:stretch>
              <a:fillRect/>
            </a:stretch>
          </p:blipFill>
          <p:spPr>
            <a:xfrm>
              <a:off x="3052939" y="495458"/>
              <a:ext cx="5557661" cy="5630310"/>
            </a:xfrm>
            <a:prstGeom prst="rect">
              <a:avLst/>
            </a:prstGeom>
          </p:spPr>
        </p:pic>
        <p:sp>
          <p:nvSpPr>
            <p:cNvPr id="23" name="Rectangle 22">
              <a:extLst>
                <a:ext uri="{FF2B5EF4-FFF2-40B4-BE49-F238E27FC236}">
                  <a16:creationId xmlns:a16="http://schemas.microsoft.com/office/drawing/2014/main" id="{D27EEEFD-9814-A847-99C8-7D8905D487B5}"/>
                </a:ext>
              </a:extLst>
            </p:cNvPr>
            <p:cNvSpPr/>
            <p:nvPr/>
          </p:nvSpPr>
          <p:spPr>
            <a:xfrm rot="16200000">
              <a:off x="4301207" y="3476229"/>
              <a:ext cx="5939821" cy="90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8AF4467-4F1C-D548-B464-691448A7CFD1}"/>
              </a:ext>
            </a:extLst>
          </p:cNvPr>
          <p:cNvGrpSpPr/>
          <p:nvPr/>
        </p:nvGrpSpPr>
        <p:grpSpPr>
          <a:xfrm>
            <a:off x="4398579" y="2283204"/>
            <a:ext cx="1828800" cy="1646916"/>
            <a:chOff x="4398579" y="2283204"/>
            <a:chExt cx="1828800" cy="1646916"/>
          </a:xfrm>
        </p:grpSpPr>
        <p:cxnSp>
          <p:nvCxnSpPr>
            <p:cNvPr id="8" name="Straight Connector 7">
              <a:extLst>
                <a:ext uri="{FF2B5EF4-FFF2-40B4-BE49-F238E27FC236}">
                  <a16:creationId xmlns:a16="http://schemas.microsoft.com/office/drawing/2014/main" id="{8E374D37-D3F1-0244-8EEA-6ABC95EA33E6}"/>
                </a:ext>
              </a:extLst>
            </p:cNvPr>
            <p:cNvCxnSpPr>
              <a:cxnSpLocks/>
            </p:cNvCxnSpPr>
            <p:nvPr/>
          </p:nvCxnSpPr>
          <p:spPr>
            <a:xfrm>
              <a:off x="4398579" y="2286000"/>
              <a:ext cx="182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52C26ED-32D1-3E41-A09F-F5A1EDFBCB95}"/>
                </a:ext>
              </a:extLst>
            </p:cNvPr>
            <p:cNvCxnSpPr/>
            <p:nvPr/>
          </p:nvCxnSpPr>
          <p:spPr>
            <a:xfrm>
              <a:off x="6227379" y="2283204"/>
              <a:ext cx="0" cy="164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96451F-B43F-674B-B6B8-F303230DE55D}"/>
              </a:ext>
            </a:extLst>
          </p:cNvPr>
          <p:cNvGrpSpPr/>
          <p:nvPr/>
        </p:nvGrpSpPr>
        <p:grpSpPr>
          <a:xfrm>
            <a:off x="4399314" y="2545098"/>
            <a:ext cx="2280339" cy="1385021"/>
            <a:chOff x="4398579" y="2283204"/>
            <a:chExt cx="1828800" cy="1646916"/>
          </a:xfrm>
        </p:grpSpPr>
        <p:cxnSp>
          <p:nvCxnSpPr>
            <p:cNvPr id="26" name="Straight Connector 25">
              <a:extLst>
                <a:ext uri="{FF2B5EF4-FFF2-40B4-BE49-F238E27FC236}">
                  <a16:creationId xmlns:a16="http://schemas.microsoft.com/office/drawing/2014/main" id="{3EF4FF46-CEE4-434B-B0AF-775CCD8589EA}"/>
                </a:ext>
              </a:extLst>
            </p:cNvPr>
            <p:cNvCxnSpPr>
              <a:cxnSpLocks/>
            </p:cNvCxnSpPr>
            <p:nvPr/>
          </p:nvCxnSpPr>
          <p:spPr>
            <a:xfrm>
              <a:off x="4398579" y="2286000"/>
              <a:ext cx="182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2B3BB4B-F14E-724C-991A-4A4E252970FC}"/>
                </a:ext>
              </a:extLst>
            </p:cNvPr>
            <p:cNvCxnSpPr/>
            <p:nvPr/>
          </p:nvCxnSpPr>
          <p:spPr>
            <a:xfrm>
              <a:off x="6227379" y="2283204"/>
              <a:ext cx="0" cy="164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FA25F31-519D-EA44-B966-E536D2DD992B}"/>
              </a:ext>
            </a:extLst>
          </p:cNvPr>
          <p:cNvGrpSpPr/>
          <p:nvPr/>
        </p:nvGrpSpPr>
        <p:grpSpPr>
          <a:xfrm>
            <a:off x="4399313" y="2841806"/>
            <a:ext cx="2720991" cy="1088314"/>
            <a:chOff x="4398579" y="2283204"/>
            <a:chExt cx="1828800" cy="1646916"/>
          </a:xfrm>
        </p:grpSpPr>
        <p:cxnSp>
          <p:nvCxnSpPr>
            <p:cNvPr id="29" name="Straight Connector 28">
              <a:extLst>
                <a:ext uri="{FF2B5EF4-FFF2-40B4-BE49-F238E27FC236}">
                  <a16:creationId xmlns:a16="http://schemas.microsoft.com/office/drawing/2014/main" id="{75D0ACBA-B7F4-984F-BF4B-19F74D91696C}"/>
                </a:ext>
              </a:extLst>
            </p:cNvPr>
            <p:cNvCxnSpPr>
              <a:cxnSpLocks/>
            </p:cNvCxnSpPr>
            <p:nvPr/>
          </p:nvCxnSpPr>
          <p:spPr>
            <a:xfrm>
              <a:off x="4398579" y="2286000"/>
              <a:ext cx="182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09A9A3-D8C6-F047-9853-6BAF0756CF7C}"/>
                </a:ext>
              </a:extLst>
            </p:cNvPr>
            <p:cNvCxnSpPr/>
            <p:nvPr/>
          </p:nvCxnSpPr>
          <p:spPr>
            <a:xfrm>
              <a:off x="6227379" y="2283204"/>
              <a:ext cx="0" cy="164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287505E0-ADB6-7D46-9403-383DD2D78EEE}"/>
              </a:ext>
            </a:extLst>
          </p:cNvPr>
          <p:cNvGrpSpPr/>
          <p:nvPr/>
        </p:nvGrpSpPr>
        <p:grpSpPr>
          <a:xfrm>
            <a:off x="4399314" y="4495384"/>
            <a:ext cx="3690243" cy="1353475"/>
            <a:chOff x="4399314" y="4495384"/>
            <a:chExt cx="3690243" cy="1353475"/>
          </a:xfrm>
        </p:grpSpPr>
        <p:grpSp>
          <p:nvGrpSpPr>
            <p:cNvPr id="31" name="Group 30">
              <a:extLst>
                <a:ext uri="{FF2B5EF4-FFF2-40B4-BE49-F238E27FC236}">
                  <a16:creationId xmlns:a16="http://schemas.microsoft.com/office/drawing/2014/main" id="{50447461-BE7A-6449-B228-198802E69F24}"/>
                </a:ext>
              </a:extLst>
            </p:cNvPr>
            <p:cNvGrpSpPr/>
            <p:nvPr/>
          </p:nvGrpSpPr>
          <p:grpSpPr>
            <a:xfrm>
              <a:off x="4399314" y="4495384"/>
              <a:ext cx="872254" cy="1353475"/>
              <a:chOff x="4398579" y="2283204"/>
              <a:chExt cx="1828800" cy="1646916"/>
            </a:xfrm>
          </p:grpSpPr>
          <p:cxnSp>
            <p:nvCxnSpPr>
              <p:cNvPr id="32" name="Straight Connector 31">
                <a:extLst>
                  <a:ext uri="{FF2B5EF4-FFF2-40B4-BE49-F238E27FC236}">
                    <a16:creationId xmlns:a16="http://schemas.microsoft.com/office/drawing/2014/main" id="{01920E5B-0919-B243-BD21-B587D654C598}"/>
                  </a:ext>
                </a:extLst>
              </p:cNvPr>
              <p:cNvCxnSpPr>
                <a:cxnSpLocks/>
              </p:cNvCxnSpPr>
              <p:nvPr/>
            </p:nvCxnSpPr>
            <p:spPr>
              <a:xfrm>
                <a:off x="4398579" y="2286000"/>
                <a:ext cx="182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7BB059E-4E99-8A4F-B3A7-814CCE8B683D}"/>
                  </a:ext>
                </a:extLst>
              </p:cNvPr>
              <p:cNvCxnSpPr/>
              <p:nvPr/>
            </p:nvCxnSpPr>
            <p:spPr>
              <a:xfrm>
                <a:off x="6227379" y="2283204"/>
                <a:ext cx="0" cy="164691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0E796CDD-7838-6A48-866A-EC51AD323D83}"/>
                </a:ext>
              </a:extLst>
            </p:cNvPr>
            <p:cNvCxnSpPr>
              <a:cxnSpLocks/>
            </p:cNvCxnSpPr>
            <p:nvPr/>
          </p:nvCxnSpPr>
          <p:spPr>
            <a:xfrm>
              <a:off x="5271567" y="5848859"/>
              <a:ext cx="2817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0855C3B-3371-794B-B4B3-BE4877845FCD}"/>
                </a:ext>
              </a:extLst>
            </p:cNvPr>
            <p:cNvCxnSpPr>
              <a:cxnSpLocks/>
            </p:cNvCxnSpPr>
            <p:nvPr/>
          </p:nvCxnSpPr>
          <p:spPr>
            <a:xfrm>
              <a:off x="8084790" y="5572447"/>
              <a:ext cx="0" cy="27641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A64DB24-95AF-EC44-BF00-31332D985276}"/>
              </a:ext>
            </a:extLst>
          </p:cNvPr>
          <p:cNvGrpSpPr/>
          <p:nvPr/>
        </p:nvGrpSpPr>
        <p:grpSpPr>
          <a:xfrm>
            <a:off x="4382257" y="4809701"/>
            <a:ext cx="4143905" cy="1358790"/>
            <a:chOff x="4382257" y="4809701"/>
            <a:chExt cx="4143905" cy="1358790"/>
          </a:xfrm>
        </p:grpSpPr>
        <p:grpSp>
          <p:nvGrpSpPr>
            <p:cNvPr id="41" name="Group 40">
              <a:extLst>
                <a:ext uri="{FF2B5EF4-FFF2-40B4-BE49-F238E27FC236}">
                  <a16:creationId xmlns:a16="http://schemas.microsoft.com/office/drawing/2014/main" id="{9B8969DF-2B02-2B4A-8DCA-833D55CBA826}"/>
                </a:ext>
              </a:extLst>
            </p:cNvPr>
            <p:cNvGrpSpPr/>
            <p:nvPr/>
          </p:nvGrpSpPr>
          <p:grpSpPr>
            <a:xfrm>
              <a:off x="4382257" y="4809701"/>
              <a:ext cx="1113839" cy="1353475"/>
              <a:chOff x="4398579" y="2283204"/>
              <a:chExt cx="1828800" cy="1646916"/>
            </a:xfrm>
          </p:grpSpPr>
          <p:cxnSp>
            <p:nvCxnSpPr>
              <p:cNvPr id="44" name="Straight Connector 43">
                <a:extLst>
                  <a:ext uri="{FF2B5EF4-FFF2-40B4-BE49-F238E27FC236}">
                    <a16:creationId xmlns:a16="http://schemas.microsoft.com/office/drawing/2014/main" id="{8824934B-08F1-6146-A3F8-46D102BC85EF}"/>
                  </a:ext>
                </a:extLst>
              </p:cNvPr>
              <p:cNvCxnSpPr>
                <a:cxnSpLocks/>
              </p:cNvCxnSpPr>
              <p:nvPr/>
            </p:nvCxnSpPr>
            <p:spPr>
              <a:xfrm>
                <a:off x="4398579" y="2286000"/>
                <a:ext cx="182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349EBA8-C5B8-734A-98D7-AB9D7122C450}"/>
                  </a:ext>
                </a:extLst>
              </p:cNvPr>
              <p:cNvCxnSpPr/>
              <p:nvPr/>
            </p:nvCxnSpPr>
            <p:spPr>
              <a:xfrm>
                <a:off x="6227379" y="2283204"/>
                <a:ext cx="0" cy="164691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6A14F710-B81D-664C-9A42-CC2037E7D99E}"/>
                </a:ext>
              </a:extLst>
            </p:cNvPr>
            <p:cNvCxnSpPr>
              <a:cxnSpLocks/>
            </p:cNvCxnSpPr>
            <p:nvPr/>
          </p:nvCxnSpPr>
          <p:spPr>
            <a:xfrm>
              <a:off x="5496094" y="6163176"/>
              <a:ext cx="3030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BF9F1A6-D4AD-4543-8728-52EABC50126B}"/>
                </a:ext>
              </a:extLst>
            </p:cNvPr>
            <p:cNvCxnSpPr>
              <a:cxnSpLocks/>
            </p:cNvCxnSpPr>
            <p:nvPr/>
          </p:nvCxnSpPr>
          <p:spPr>
            <a:xfrm>
              <a:off x="8526162" y="5572447"/>
              <a:ext cx="0" cy="59604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402B5A4-5438-6344-A10E-0C36103924AD}"/>
              </a:ext>
            </a:extLst>
          </p:cNvPr>
          <p:cNvGrpSpPr/>
          <p:nvPr/>
        </p:nvGrpSpPr>
        <p:grpSpPr>
          <a:xfrm>
            <a:off x="4382257" y="5060723"/>
            <a:ext cx="4588744" cy="1358790"/>
            <a:chOff x="4382257" y="4809701"/>
            <a:chExt cx="4143905" cy="1358790"/>
          </a:xfrm>
        </p:grpSpPr>
        <p:grpSp>
          <p:nvGrpSpPr>
            <p:cNvPr id="59" name="Group 58">
              <a:extLst>
                <a:ext uri="{FF2B5EF4-FFF2-40B4-BE49-F238E27FC236}">
                  <a16:creationId xmlns:a16="http://schemas.microsoft.com/office/drawing/2014/main" id="{E7EC4037-1F86-7948-96D3-EBAB5E0ECF59}"/>
                </a:ext>
              </a:extLst>
            </p:cNvPr>
            <p:cNvGrpSpPr/>
            <p:nvPr/>
          </p:nvGrpSpPr>
          <p:grpSpPr>
            <a:xfrm>
              <a:off x="4382257" y="4809701"/>
              <a:ext cx="1113839" cy="1353475"/>
              <a:chOff x="4398579" y="2283204"/>
              <a:chExt cx="1828800" cy="1646916"/>
            </a:xfrm>
          </p:grpSpPr>
          <p:cxnSp>
            <p:nvCxnSpPr>
              <p:cNvPr id="62" name="Straight Connector 61">
                <a:extLst>
                  <a:ext uri="{FF2B5EF4-FFF2-40B4-BE49-F238E27FC236}">
                    <a16:creationId xmlns:a16="http://schemas.microsoft.com/office/drawing/2014/main" id="{5CAD0351-3C47-D34A-97DD-D9C2A5C470F6}"/>
                  </a:ext>
                </a:extLst>
              </p:cNvPr>
              <p:cNvCxnSpPr>
                <a:cxnSpLocks/>
              </p:cNvCxnSpPr>
              <p:nvPr/>
            </p:nvCxnSpPr>
            <p:spPr>
              <a:xfrm>
                <a:off x="4398579" y="2286000"/>
                <a:ext cx="182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6A803B-FF53-4249-9C12-8157CE1B8F95}"/>
                  </a:ext>
                </a:extLst>
              </p:cNvPr>
              <p:cNvCxnSpPr/>
              <p:nvPr/>
            </p:nvCxnSpPr>
            <p:spPr>
              <a:xfrm>
                <a:off x="6227379" y="2283204"/>
                <a:ext cx="0" cy="164691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0" name="Straight Connector 59">
              <a:extLst>
                <a:ext uri="{FF2B5EF4-FFF2-40B4-BE49-F238E27FC236}">
                  <a16:creationId xmlns:a16="http://schemas.microsoft.com/office/drawing/2014/main" id="{DF9EAA62-4CF8-FF4F-90B5-E9AE3C3660EC}"/>
                </a:ext>
              </a:extLst>
            </p:cNvPr>
            <p:cNvCxnSpPr>
              <a:cxnSpLocks/>
            </p:cNvCxnSpPr>
            <p:nvPr/>
          </p:nvCxnSpPr>
          <p:spPr>
            <a:xfrm>
              <a:off x="5496094" y="6163176"/>
              <a:ext cx="3030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B6BCB4D-B252-834A-8C02-7A4920ECA287}"/>
                </a:ext>
              </a:extLst>
            </p:cNvPr>
            <p:cNvCxnSpPr>
              <a:cxnSpLocks/>
            </p:cNvCxnSpPr>
            <p:nvPr/>
          </p:nvCxnSpPr>
          <p:spPr>
            <a:xfrm>
              <a:off x="8526162" y="5321425"/>
              <a:ext cx="0" cy="84706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529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5FF21C-1461-F04B-B924-B0162D0509F6}"/>
              </a:ext>
            </a:extLst>
          </p:cNvPr>
          <p:cNvSpPr>
            <a:spLocks noGrp="1"/>
          </p:cNvSpPr>
          <p:nvPr>
            <p:ph type="sldNum" sz="quarter" idx="12"/>
          </p:nvPr>
        </p:nvSpPr>
        <p:spPr/>
        <p:txBody>
          <a:bodyPr/>
          <a:lstStyle/>
          <a:p>
            <a:fld id="{D59687A4-4E43-9F42-AA9A-FE636057E8A1}" type="slidenum">
              <a:rPr lang="en-US" smtClean="0"/>
              <a:t>17</a:t>
            </a:fld>
            <a:endParaRPr lang="en-US"/>
          </a:p>
        </p:txBody>
      </p:sp>
      <p:sp>
        <p:nvSpPr>
          <p:cNvPr id="5" name="Title 1">
            <a:extLst>
              <a:ext uri="{FF2B5EF4-FFF2-40B4-BE49-F238E27FC236}">
                <a16:creationId xmlns:a16="http://schemas.microsoft.com/office/drawing/2014/main" id="{9AF0E23C-B2F5-2F4B-92C6-115830AFE6F6}"/>
              </a:ext>
            </a:extLst>
          </p:cNvPr>
          <p:cNvSpPr>
            <a:spLocks noGrp="1"/>
          </p:cNvSpPr>
          <p:nvPr>
            <p:ph type="title"/>
          </p:nvPr>
        </p:nvSpPr>
        <p:spPr>
          <a:xfrm>
            <a:off x="323045" y="2425745"/>
            <a:ext cx="10515600" cy="1325563"/>
          </a:xfrm>
        </p:spPr>
        <p:txBody>
          <a:bodyPr/>
          <a:lstStyle/>
          <a:p>
            <a:r>
              <a:rPr lang="en-US" dirty="0"/>
              <a:t>Processing single-cell RNA-sequencing data</a:t>
            </a:r>
          </a:p>
        </p:txBody>
      </p:sp>
    </p:spTree>
    <p:extLst>
      <p:ext uri="{BB962C8B-B14F-4D97-AF65-F5344CB8AC3E}">
        <p14:creationId xmlns:p14="http://schemas.microsoft.com/office/powerpoint/2010/main" val="2747549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11CE-1E7E-8E4D-A3B4-653B83FBF3A4}"/>
              </a:ext>
            </a:extLst>
          </p:cNvPr>
          <p:cNvSpPr>
            <a:spLocks noGrp="1"/>
          </p:cNvSpPr>
          <p:nvPr>
            <p:ph type="title"/>
          </p:nvPr>
        </p:nvSpPr>
        <p:spPr>
          <a:xfrm>
            <a:off x="433388" y="-265368"/>
            <a:ext cx="10515600" cy="1325563"/>
          </a:xfrm>
        </p:spPr>
        <p:txBody>
          <a:bodyPr/>
          <a:lstStyle/>
          <a:p>
            <a:r>
              <a:rPr lang="en-US" dirty="0"/>
              <a:t>Processing single-cell RNA-sequencing data</a:t>
            </a:r>
          </a:p>
        </p:txBody>
      </p:sp>
      <p:sp>
        <p:nvSpPr>
          <p:cNvPr id="4" name="Rectangle 3">
            <a:extLst>
              <a:ext uri="{FF2B5EF4-FFF2-40B4-BE49-F238E27FC236}">
                <a16:creationId xmlns:a16="http://schemas.microsoft.com/office/drawing/2014/main" id="{D9A8BA27-B8D5-8547-B848-AC860E49C17D}"/>
              </a:ext>
            </a:extLst>
          </p:cNvPr>
          <p:cNvSpPr/>
          <p:nvPr/>
        </p:nvSpPr>
        <p:spPr>
          <a:xfrm>
            <a:off x="1063770" y="1219134"/>
            <a:ext cx="2243137"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scRNA-seq</a:t>
            </a:r>
            <a:r>
              <a:rPr lang="en-US" dirty="0"/>
              <a:t> data matrix</a:t>
            </a:r>
          </a:p>
        </p:txBody>
      </p:sp>
      <p:cxnSp>
        <p:nvCxnSpPr>
          <p:cNvPr id="5" name="Straight Arrow Connector 4">
            <a:extLst>
              <a:ext uri="{FF2B5EF4-FFF2-40B4-BE49-F238E27FC236}">
                <a16:creationId xmlns:a16="http://schemas.microsoft.com/office/drawing/2014/main" id="{5FDE90CB-0C7F-AC4C-AB5A-74D295AB7BB8}"/>
              </a:ext>
            </a:extLst>
          </p:cNvPr>
          <p:cNvCxnSpPr/>
          <p:nvPr/>
        </p:nvCxnSpPr>
        <p:spPr>
          <a:xfrm>
            <a:off x="3435495" y="1676333"/>
            <a:ext cx="1014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B6D814B-9C99-664F-A1A2-56484B15D378}"/>
              </a:ext>
            </a:extLst>
          </p:cNvPr>
          <p:cNvSpPr/>
          <p:nvPr/>
        </p:nvSpPr>
        <p:spPr>
          <a:xfrm>
            <a:off x="4578495" y="1219134"/>
            <a:ext cx="2243137"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 and QC</a:t>
            </a:r>
          </a:p>
        </p:txBody>
      </p:sp>
      <p:cxnSp>
        <p:nvCxnSpPr>
          <p:cNvPr id="7" name="Straight Arrow Connector 6">
            <a:extLst>
              <a:ext uri="{FF2B5EF4-FFF2-40B4-BE49-F238E27FC236}">
                <a16:creationId xmlns:a16="http://schemas.microsoft.com/office/drawing/2014/main" id="{9CFA8BAB-02D5-BC40-B739-08BCC990A845}"/>
              </a:ext>
            </a:extLst>
          </p:cNvPr>
          <p:cNvCxnSpPr>
            <a:cxnSpLocks/>
          </p:cNvCxnSpPr>
          <p:nvPr/>
        </p:nvCxnSpPr>
        <p:spPr>
          <a:xfrm flipH="1" flipV="1">
            <a:off x="5247193" y="2743241"/>
            <a:ext cx="466725" cy="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A00FD96-DBE8-9642-88CD-34500F6190EB}"/>
              </a:ext>
            </a:extLst>
          </p:cNvPr>
          <p:cNvCxnSpPr>
            <a:cxnSpLocks/>
          </p:cNvCxnSpPr>
          <p:nvPr/>
        </p:nvCxnSpPr>
        <p:spPr>
          <a:xfrm flipH="1">
            <a:off x="5233338" y="3430233"/>
            <a:ext cx="457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9731F24-7EA3-854D-8748-886AFB8A5EDA}"/>
              </a:ext>
            </a:extLst>
          </p:cNvPr>
          <p:cNvCxnSpPr>
            <a:cxnSpLocks/>
          </p:cNvCxnSpPr>
          <p:nvPr/>
        </p:nvCxnSpPr>
        <p:spPr>
          <a:xfrm>
            <a:off x="5700063" y="2247834"/>
            <a:ext cx="13855" cy="258170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A142CB9-A649-AD4E-8E04-9736636B572A}"/>
              </a:ext>
            </a:extLst>
          </p:cNvPr>
          <p:cNvSpPr>
            <a:spLocks noGrp="1"/>
          </p:cNvSpPr>
          <p:nvPr>
            <p:ph type="sldNum" sz="quarter" idx="12"/>
          </p:nvPr>
        </p:nvSpPr>
        <p:spPr/>
        <p:txBody>
          <a:bodyPr/>
          <a:lstStyle/>
          <a:p>
            <a:fld id="{D59687A4-4E43-9F42-AA9A-FE636057E8A1}" type="slidenum">
              <a:rPr lang="en-US" smtClean="0"/>
              <a:t>18</a:t>
            </a:fld>
            <a:endParaRPr lang="en-US"/>
          </a:p>
        </p:txBody>
      </p:sp>
      <p:cxnSp>
        <p:nvCxnSpPr>
          <p:cNvPr id="18" name="Straight Arrow Connector 17">
            <a:extLst>
              <a:ext uri="{FF2B5EF4-FFF2-40B4-BE49-F238E27FC236}">
                <a16:creationId xmlns:a16="http://schemas.microsoft.com/office/drawing/2014/main" id="{BE9AB29C-1421-0143-BBA5-B5E6074D52F3}"/>
              </a:ext>
            </a:extLst>
          </p:cNvPr>
          <p:cNvCxnSpPr>
            <a:cxnSpLocks/>
          </p:cNvCxnSpPr>
          <p:nvPr/>
        </p:nvCxnSpPr>
        <p:spPr>
          <a:xfrm flipH="1" flipV="1">
            <a:off x="5233338" y="4109382"/>
            <a:ext cx="466725" cy="4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6C3A6E-79F3-F049-81D8-BE243F944E2E}"/>
              </a:ext>
            </a:extLst>
          </p:cNvPr>
          <p:cNvCxnSpPr>
            <a:cxnSpLocks/>
          </p:cNvCxnSpPr>
          <p:nvPr/>
        </p:nvCxnSpPr>
        <p:spPr>
          <a:xfrm flipH="1">
            <a:off x="5233338" y="4829538"/>
            <a:ext cx="466725" cy="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600C827-0E45-8F48-8A6C-FEBC588B8344}"/>
              </a:ext>
            </a:extLst>
          </p:cNvPr>
          <p:cNvSpPr txBox="1"/>
          <p:nvPr/>
        </p:nvSpPr>
        <p:spPr>
          <a:xfrm>
            <a:off x="1697287" y="3167829"/>
            <a:ext cx="3441991" cy="646331"/>
          </a:xfrm>
          <a:prstGeom prst="rect">
            <a:avLst/>
          </a:prstGeom>
          <a:noFill/>
        </p:spPr>
        <p:txBody>
          <a:bodyPr wrap="square">
            <a:spAutoFit/>
          </a:bodyPr>
          <a:lstStyle/>
          <a:p>
            <a:pPr algn="r"/>
            <a:r>
              <a:rPr lang="en-US" dirty="0">
                <a:solidFill>
                  <a:srgbClr val="00B050"/>
                </a:solidFill>
              </a:rPr>
              <a:t>Library size distribution; Number of cells each gene is expressed in</a:t>
            </a:r>
          </a:p>
        </p:txBody>
      </p:sp>
      <p:sp>
        <p:nvSpPr>
          <p:cNvPr id="24" name="TextBox 23">
            <a:extLst>
              <a:ext uri="{FF2B5EF4-FFF2-40B4-BE49-F238E27FC236}">
                <a16:creationId xmlns:a16="http://schemas.microsoft.com/office/drawing/2014/main" id="{AAF4221F-D889-584D-A8CE-BEFB6174FB38}"/>
              </a:ext>
            </a:extLst>
          </p:cNvPr>
          <p:cNvSpPr txBox="1"/>
          <p:nvPr/>
        </p:nvSpPr>
        <p:spPr>
          <a:xfrm>
            <a:off x="1697286" y="3908565"/>
            <a:ext cx="3441991" cy="646331"/>
          </a:xfrm>
          <a:prstGeom prst="rect">
            <a:avLst/>
          </a:prstGeom>
          <a:noFill/>
        </p:spPr>
        <p:txBody>
          <a:bodyPr wrap="square">
            <a:spAutoFit/>
          </a:bodyPr>
          <a:lstStyle/>
          <a:p>
            <a:pPr algn="r"/>
            <a:r>
              <a:rPr lang="en-US" dirty="0">
                <a:solidFill>
                  <a:srgbClr val="00B050"/>
                </a:solidFill>
              </a:rPr>
              <a:t>Mitochondria or ribosomal expression</a:t>
            </a:r>
          </a:p>
        </p:txBody>
      </p:sp>
      <p:sp>
        <p:nvSpPr>
          <p:cNvPr id="25" name="TextBox 24">
            <a:extLst>
              <a:ext uri="{FF2B5EF4-FFF2-40B4-BE49-F238E27FC236}">
                <a16:creationId xmlns:a16="http://schemas.microsoft.com/office/drawing/2014/main" id="{26F0FA02-5577-F04F-A233-A6BA1D1E1E8A}"/>
              </a:ext>
            </a:extLst>
          </p:cNvPr>
          <p:cNvSpPr txBox="1"/>
          <p:nvPr/>
        </p:nvSpPr>
        <p:spPr>
          <a:xfrm>
            <a:off x="609601" y="4649463"/>
            <a:ext cx="4529736" cy="369332"/>
          </a:xfrm>
          <a:prstGeom prst="rect">
            <a:avLst/>
          </a:prstGeom>
          <a:noFill/>
        </p:spPr>
        <p:txBody>
          <a:bodyPr wrap="square">
            <a:spAutoFit/>
          </a:bodyPr>
          <a:lstStyle/>
          <a:p>
            <a:pPr algn="r"/>
            <a:r>
              <a:rPr lang="en-US" dirty="0">
                <a:solidFill>
                  <a:srgbClr val="00B050"/>
                </a:solidFill>
              </a:rPr>
              <a:t>Number of uniquely expressed genes per cell</a:t>
            </a:r>
          </a:p>
        </p:txBody>
      </p:sp>
      <p:sp>
        <p:nvSpPr>
          <p:cNvPr id="27" name="TextBox 26">
            <a:extLst>
              <a:ext uri="{FF2B5EF4-FFF2-40B4-BE49-F238E27FC236}">
                <a16:creationId xmlns:a16="http://schemas.microsoft.com/office/drawing/2014/main" id="{CD618DC6-304B-9D42-B862-323791F3C2E6}"/>
              </a:ext>
            </a:extLst>
          </p:cNvPr>
          <p:cNvSpPr txBox="1"/>
          <p:nvPr/>
        </p:nvSpPr>
        <p:spPr>
          <a:xfrm>
            <a:off x="1063770" y="2573754"/>
            <a:ext cx="4075508" cy="369332"/>
          </a:xfrm>
          <a:prstGeom prst="rect">
            <a:avLst/>
          </a:prstGeom>
          <a:noFill/>
        </p:spPr>
        <p:txBody>
          <a:bodyPr wrap="square">
            <a:spAutoFit/>
          </a:bodyPr>
          <a:lstStyle/>
          <a:p>
            <a:pPr algn="r"/>
            <a:r>
              <a:rPr lang="en-US" dirty="0"/>
              <a:t>Identifying Empty droplets (ambient RNA)</a:t>
            </a:r>
          </a:p>
        </p:txBody>
      </p:sp>
      <p:cxnSp>
        <p:nvCxnSpPr>
          <p:cNvPr id="35" name="Straight Arrow Connector 34">
            <a:extLst>
              <a:ext uri="{FF2B5EF4-FFF2-40B4-BE49-F238E27FC236}">
                <a16:creationId xmlns:a16="http://schemas.microsoft.com/office/drawing/2014/main" id="{E4F61444-2AA6-C24C-98C9-2C664886042E}"/>
              </a:ext>
            </a:extLst>
          </p:cNvPr>
          <p:cNvCxnSpPr/>
          <p:nvPr/>
        </p:nvCxnSpPr>
        <p:spPr>
          <a:xfrm>
            <a:off x="7231640" y="1676333"/>
            <a:ext cx="1014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FA8113C-A4C4-2146-94A4-2AA94FE9FDA6}"/>
              </a:ext>
            </a:extLst>
          </p:cNvPr>
          <p:cNvSpPr/>
          <p:nvPr/>
        </p:nvSpPr>
        <p:spPr>
          <a:xfrm>
            <a:off x="8445645" y="1219134"/>
            <a:ext cx="2243137"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Normalization</a:t>
            </a:r>
          </a:p>
        </p:txBody>
      </p:sp>
      <p:cxnSp>
        <p:nvCxnSpPr>
          <p:cNvPr id="37" name="Straight Arrow Connector 36">
            <a:extLst>
              <a:ext uri="{FF2B5EF4-FFF2-40B4-BE49-F238E27FC236}">
                <a16:creationId xmlns:a16="http://schemas.microsoft.com/office/drawing/2014/main" id="{323A6BC3-9630-0146-816F-0A0D5FE63BB7}"/>
              </a:ext>
            </a:extLst>
          </p:cNvPr>
          <p:cNvCxnSpPr>
            <a:cxnSpLocks/>
          </p:cNvCxnSpPr>
          <p:nvPr/>
        </p:nvCxnSpPr>
        <p:spPr>
          <a:xfrm>
            <a:off x="9462222" y="2410624"/>
            <a:ext cx="0" cy="757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698CF0A-92F3-C245-9A20-B7A18DF416AF}"/>
              </a:ext>
            </a:extLst>
          </p:cNvPr>
          <p:cNvSpPr/>
          <p:nvPr/>
        </p:nvSpPr>
        <p:spPr>
          <a:xfrm>
            <a:off x="8445645" y="3429000"/>
            <a:ext cx="2243137"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Downstream analysis</a:t>
            </a:r>
          </a:p>
        </p:txBody>
      </p:sp>
      <p:cxnSp>
        <p:nvCxnSpPr>
          <p:cNvPr id="40" name="Straight Arrow Connector 39">
            <a:extLst>
              <a:ext uri="{FF2B5EF4-FFF2-40B4-BE49-F238E27FC236}">
                <a16:creationId xmlns:a16="http://schemas.microsoft.com/office/drawing/2014/main" id="{A27A7D8D-B39A-6E44-97D6-BD4E2C106819}"/>
              </a:ext>
            </a:extLst>
          </p:cNvPr>
          <p:cNvCxnSpPr>
            <a:cxnSpLocks/>
          </p:cNvCxnSpPr>
          <p:nvPr/>
        </p:nvCxnSpPr>
        <p:spPr>
          <a:xfrm flipV="1">
            <a:off x="5691188" y="2738892"/>
            <a:ext cx="560842" cy="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E35442-65E8-F041-9ED6-46C02D14C5F0}"/>
              </a:ext>
            </a:extLst>
          </p:cNvPr>
          <p:cNvSpPr txBox="1"/>
          <p:nvPr/>
        </p:nvSpPr>
        <p:spPr>
          <a:xfrm>
            <a:off x="6248323" y="2407433"/>
            <a:ext cx="1997729" cy="738664"/>
          </a:xfrm>
          <a:prstGeom prst="rect">
            <a:avLst/>
          </a:prstGeom>
          <a:noFill/>
        </p:spPr>
        <p:txBody>
          <a:bodyPr wrap="square">
            <a:spAutoFit/>
          </a:bodyPr>
          <a:lstStyle/>
          <a:p>
            <a:r>
              <a:rPr lang="en-US" sz="1400" dirty="0"/>
              <a:t>New version of </a:t>
            </a:r>
            <a:r>
              <a:rPr lang="en-US" sz="1400" dirty="0" err="1"/>
              <a:t>CellRanger</a:t>
            </a:r>
            <a:r>
              <a:rPr lang="en-US" sz="1400" dirty="0"/>
              <a:t> implements </a:t>
            </a:r>
            <a:r>
              <a:rPr lang="en-US" sz="1400" dirty="0" err="1"/>
              <a:t>EmptyDrops</a:t>
            </a:r>
            <a:r>
              <a:rPr lang="en-US" sz="1400" dirty="0"/>
              <a:t> (</a:t>
            </a:r>
            <a:r>
              <a:rPr lang="en-US" sz="1400" dirty="0" err="1"/>
              <a:t>Lun</a:t>
            </a:r>
            <a:r>
              <a:rPr lang="en-US" sz="1400" dirty="0"/>
              <a:t> et al.)</a:t>
            </a:r>
          </a:p>
        </p:txBody>
      </p:sp>
    </p:spTree>
    <p:extLst>
      <p:ext uri="{BB962C8B-B14F-4D97-AF65-F5344CB8AC3E}">
        <p14:creationId xmlns:p14="http://schemas.microsoft.com/office/powerpoint/2010/main" val="2208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5" y="0"/>
            <a:ext cx="10515600" cy="1325563"/>
          </a:xfrm>
        </p:spPr>
        <p:txBody>
          <a:bodyPr/>
          <a:lstStyle/>
          <a:p>
            <a:r>
              <a:rPr lang="en-US" dirty="0"/>
              <a:t>Pre-processing and QC of the data</a:t>
            </a:r>
          </a:p>
        </p:txBody>
      </p:sp>
      <p:sp>
        <p:nvSpPr>
          <p:cNvPr id="6" name="Slide Number Placeholder 5">
            <a:extLst>
              <a:ext uri="{FF2B5EF4-FFF2-40B4-BE49-F238E27FC236}">
                <a16:creationId xmlns:a16="http://schemas.microsoft.com/office/drawing/2014/main" id="{FAC509E6-778D-E247-80CA-7259E2D5B7C3}"/>
              </a:ext>
            </a:extLst>
          </p:cNvPr>
          <p:cNvSpPr>
            <a:spLocks noGrp="1"/>
          </p:cNvSpPr>
          <p:nvPr>
            <p:ph type="sldNum" sz="quarter" idx="12"/>
          </p:nvPr>
        </p:nvSpPr>
        <p:spPr/>
        <p:txBody>
          <a:bodyPr/>
          <a:lstStyle/>
          <a:p>
            <a:fld id="{D59687A4-4E43-9F42-AA9A-FE636057E8A1}" type="slidenum">
              <a:rPr lang="en-US" smtClean="0"/>
              <a:t>19</a:t>
            </a:fld>
            <a:endParaRPr lang="en-US"/>
          </a:p>
        </p:txBody>
      </p:sp>
      <p:pic>
        <p:nvPicPr>
          <p:cNvPr id="3" name="Picture 2">
            <a:extLst>
              <a:ext uri="{FF2B5EF4-FFF2-40B4-BE49-F238E27FC236}">
                <a16:creationId xmlns:a16="http://schemas.microsoft.com/office/drawing/2014/main" id="{D8BAC959-CE5D-EC47-A080-BF99304A3F7B}"/>
              </a:ext>
            </a:extLst>
          </p:cNvPr>
          <p:cNvPicPr>
            <a:picLocks noChangeAspect="1"/>
          </p:cNvPicPr>
          <p:nvPr/>
        </p:nvPicPr>
        <p:blipFill>
          <a:blip r:embed="rId2"/>
          <a:srcRect/>
          <a:stretch/>
        </p:blipFill>
        <p:spPr>
          <a:xfrm>
            <a:off x="295275" y="2659718"/>
            <a:ext cx="11749302" cy="2446853"/>
          </a:xfrm>
          <a:prstGeom prst="rect">
            <a:avLst/>
          </a:prstGeom>
          <a:ln>
            <a:solidFill>
              <a:srgbClr val="FF0000"/>
            </a:solidFill>
          </a:ln>
        </p:spPr>
      </p:pic>
      <p:sp>
        <p:nvSpPr>
          <p:cNvPr id="11" name="TextBox 10">
            <a:extLst>
              <a:ext uri="{FF2B5EF4-FFF2-40B4-BE49-F238E27FC236}">
                <a16:creationId xmlns:a16="http://schemas.microsoft.com/office/drawing/2014/main" id="{7905ABE1-EC74-EF40-AE37-B444EBBCD7A9}"/>
              </a:ext>
            </a:extLst>
          </p:cNvPr>
          <p:cNvSpPr txBox="1"/>
          <p:nvPr/>
        </p:nvSpPr>
        <p:spPr>
          <a:xfrm>
            <a:off x="295275" y="1351379"/>
            <a:ext cx="11254366" cy="769441"/>
          </a:xfrm>
          <a:prstGeom prst="rect">
            <a:avLst/>
          </a:prstGeom>
          <a:noFill/>
        </p:spPr>
        <p:txBody>
          <a:bodyPr wrap="square" rtlCol="0">
            <a:spAutoFit/>
          </a:bodyPr>
          <a:lstStyle/>
          <a:p>
            <a:r>
              <a:rPr lang="en-US" sz="2200" dirty="0"/>
              <a:t>Automatic QC metrics from </a:t>
            </a:r>
            <a:r>
              <a:rPr lang="en-US" sz="2200" dirty="0" err="1"/>
              <a:t>scanpy</a:t>
            </a:r>
            <a:r>
              <a:rPr lang="en-US" sz="2200" dirty="0"/>
              <a:t>. For more details, see:</a:t>
            </a:r>
          </a:p>
          <a:p>
            <a:r>
              <a:rPr lang="en-US" sz="2200" dirty="0">
                <a:hlinkClick r:id="rId3"/>
              </a:rPr>
              <a:t>https://scanpy.readthedocs.io/en/stable/generated/scanpy.pp.calculate_qc_metrics.html</a:t>
            </a:r>
            <a:r>
              <a:rPr lang="en-US" sz="2200" dirty="0"/>
              <a:t> </a:t>
            </a:r>
          </a:p>
        </p:txBody>
      </p:sp>
      <p:sp>
        <p:nvSpPr>
          <p:cNvPr id="12" name="Rectangle 11">
            <a:extLst>
              <a:ext uri="{FF2B5EF4-FFF2-40B4-BE49-F238E27FC236}">
                <a16:creationId xmlns:a16="http://schemas.microsoft.com/office/drawing/2014/main" id="{FB9AF806-BD79-6C44-81B1-67A1C8EAB589}"/>
              </a:ext>
            </a:extLst>
          </p:cNvPr>
          <p:cNvSpPr/>
          <p:nvPr/>
        </p:nvSpPr>
        <p:spPr>
          <a:xfrm>
            <a:off x="3867152" y="4305284"/>
            <a:ext cx="6115048" cy="189635"/>
          </a:xfrm>
          <a:prstGeom prst="rect">
            <a:avLst/>
          </a:prstGeom>
          <a:solidFill>
            <a:schemeClr val="accent6">
              <a:alpha val="5413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649638-0485-914F-9131-62B219B3C33A}"/>
              </a:ext>
            </a:extLst>
          </p:cNvPr>
          <p:cNvSpPr/>
          <p:nvPr/>
        </p:nvSpPr>
        <p:spPr>
          <a:xfrm>
            <a:off x="4640407" y="4669550"/>
            <a:ext cx="1844799" cy="198461"/>
          </a:xfrm>
          <a:prstGeom prst="rect">
            <a:avLst/>
          </a:prstGeom>
          <a:solidFill>
            <a:schemeClr val="accent6">
              <a:alpha val="5413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94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B38B-CBAF-700A-4F29-EA515E99D26B}"/>
              </a:ext>
            </a:extLst>
          </p:cNvPr>
          <p:cNvSpPr>
            <a:spLocks noGrp="1"/>
          </p:cNvSpPr>
          <p:nvPr>
            <p:ph type="ctrTitle"/>
          </p:nvPr>
        </p:nvSpPr>
        <p:spPr>
          <a:xfrm>
            <a:off x="1524000" y="539846"/>
            <a:ext cx="9144000" cy="2387600"/>
          </a:xfrm>
        </p:spPr>
        <p:txBody>
          <a:bodyPr>
            <a:normAutofit fontScale="90000"/>
          </a:bodyPr>
          <a:lstStyle/>
          <a:p>
            <a:r>
              <a:rPr lang="en-DE" dirty="0"/>
              <a:t>Computational single-cell genomics for stem cell biologists</a:t>
            </a:r>
          </a:p>
        </p:txBody>
      </p:sp>
      <p:sp>
        <p:nvSpPr>
          <p:cNvPr id="3" name="Subtitle 2">
            <a:extLst>
              <a:ext uri="{FF2B5EF4-FFF2-40B4-BE49-F238E27FC236}">
                <a16:creationId xmlns:a16="http://schemas.microsoft.com/office/drawing/2014/main" id="{51169193-67BF-0184-6198-7268CAA68AB3}"/>
              </a:ext>
            </a:extLst>
          </p:cNvPr>
          <p:cNvSpPr>
            <a:spLocks noGrp="1"/>
          </p:cNvSpPr>
          <p:nvPr>
            <p:ph type="subTitle" idx="1"/>
          </p:nvPr>
        </p:nvSpPr>
        <p:spPr>
          <a:xfrm>
            <a:off x="1472807" y="3429000"/>
            <a:ext cx="9394209" cy="1187356"/>
          </a:xfrm>
        </p:spPr>
        <p:txBody>
          <a:bodyPr>
            <a:normAutofit fontScale="92500" lnSpcReduction="10000"/>
          </a:bodyPr>
          <a:lstStyle/>
          <a:p>
            <a:r>
              <a:rPr lang="en-DE" dirty="0"/>
              <a:t>Sara Jiménez</a:t>
            </a:r>
          </a:p>
          <a:p>
            <a:r>
              <a:rPr lang="en-DE" dirty="0"/>
              <a:t>Machine learning group, CHC</a:t>
            </a:r>
          </a:p>
          <a:p>
            <a:r>
              <a:rPr lang="en-DE" dirty="0"/>
              <a:t>November 8, 2024</a:t>
            </a:r>
          </a:p>
        </p:txBody>
      </p:sp>
      <p:pic>
        <p:nvPicPr>
          <p:cNvPr id="6" name="Graphic 5">
            <a:extLst>
              <a:ext uri="{FF2B5EF4-FFF2-40B4-BE49-F238E27FC236}">
                <a16:creationId xmlns:a16="http://schemas.microsoft.com/office/drawing/2014/main" id="{FA69B60A-292F-C4EB-8844-3CD3916B25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1530" y="5821100"/>
            <a:ext cx="863600" cy="863600"/>
          </a:xfrm>
          <a:prstGeom prst="rect">
            <a:avLst/>
          </a:prstGeom>
        </p:spPr>
      </p:pic>
      <p:pic>
        <p:nvPicPr>
          <p:cNvPr id="2050" name="Picture 2" descr="Helmholtz Zentrum München, Deutsches Forschungszentrum für ...">
            <a:extLst>
              <a:ext uri="{FF2B5EF4-FFF2-40B4-BE49-F238E27FC236}">
                <a16:creationId xmlns:a16="http://schemas.microsoft.com/office/drawing/2014/main" id="{C327E8C5-C798-D205-D5BE-BB1B7AA6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2807" y="5787525"/>
            <a:ext cx="1290600" cy="860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s between .X, .raw.X, and .raw in anndata object ...">
            <a:extLst>
              <a:ext uri="{FF2B5EF4-FFF2-40B4-BE49-F238E27FC236}">
                <a16:creationId xmlns:a16="http://schemas.microsoft.com/office/drawing/2014/main" id="{8A1E604E-C1B6-051A-4A44-D45BB46C54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5718" y="5787525"/>
            <a:ext cx="1952882" cy="860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SCN (@gscn_office) / X">
            <a:extLst>
              <a:ext uri="{FF2B5EF4-FFF2-40B4-BE49-F238E27FC236}">
                <a16:creationId xmlns:a16="http://schemas.microsoft.com/office/drawing/2014/main" id="{E717C51A-CFFA-DCF5-4F81-C1B08FDBAE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819" y="5787525"/>
            <a:ext cx="860400" cy="860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01BFD0E-2D23-696F-8D73-617E375F5F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8057" y="4937910"/>
            <a:ext cx="435882"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E7258D9-783B-7FC0-3A1A-6C32CA3C6154}"/>
              </a:ext>
            </a:extLst>
          </p:cNvPr>
          <p:cNvSpPr txBox="1"/>
          <p:nvPr/>
        </p:nvSpPr>
        <p:spPr>
          <a:xfrm>
            <a:off x="3393939" y="4928578"/>
            <a:ext cx="1397306" cy="369332"/>
          </a:xfrm>
          <a:prstGeom prst="rect">
            <a:avLst/>
          </a:prstGeom>
          <a:noFill/>
        </p:spPr>
        <p:txBody>
          <a:bodyPr wrap="none" rtlCol="0">
            <a:spAutoFit/>
          </a:bodyPr>
          <a:lstStyle/>
          <a:p>
            <a:r>
              <a:rPr lang="en-DE" dirty="0"/>
              <a:t>sarajimenezc</a:t>
            </a:r>
          </a:p>
        </p:txBody>
      </p:sp>
      <p:pic>
        <p:nvPicPr>
          <p:cNvPr id="2060" name="Picture 12" descr="GitHub Logos and Usage · GitHub">
            <a:extLst>
              <a:ext uri="{FF2B5EF4-FFF2-40B4-BE49-F238E27FC236}">
                <a16:creationId xmlns:a16="http://schemas.microsoft.com/office/drawing/2014/main" id="{2EA8A523-D43F-AFBD-134A-0659489AD4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0757" y="4937910"/>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1AE199F-84D0-D9FB-BD54-084442824A8C}"/>
              </a:ext>
            </a:extLst>
          </p:cNvPr>
          <p:cNvSpPr txBox="1"/>
          <p:nvPr/>
        </p:nvSpPr>
        <p:spPr>
          <a:xfrm>
            <a:off x="7494224" y="4928578"/>
            <a:ext cx="1304588" cy="369332"/>
          </a:xfrm>
          <a:prstGeom prst="rect">
            <a:avLst/>
          </a:prstGeom>
          <a:noFill/>
        </p:spPr>
        <p:txBody>
          <a:bodyPr wrap="none" rtlCol="0">
            <a:spAutoFit/>
          </a:bodyPr>
          <a:lstStyle/>
          <a:p>
            <a:r>
              <a:rPr lang="en-DE" dirty="0"/>
              <a:t>sarajimenez</a:t>
            </a:r>
          </a:p>
        </p:txBody>
      </p:sp>
    </p:spTree>
    <p:extLst>
      <p:ext uri="{BB962C8B-B14F-4D97-AF65-F5344CB8AC3E}">
        <p14:creationId xmlns:p14="http://schemas.microsoft.com/office/powerpoint/2010/main" val="630695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933"/>
            <a:ext cx="10515600" cy="1325563"/>
          </a:xfrm>
        </p:spPr>
        <p:txBody>
          <a:bodyPr/>
          <a:lstStyle/>
          <a:p>
            <a:r>
              <a:rPr lang="en-US" dirty="0"/>
              <a:t>Library size distribution</a:t>
            </a:r>
          </a:p>
        </p:txBody>
      </p:sp>
      <p:sp>
        <p:nvSpPr>
          <p:cNvPr id="4" name="Slide Number Placeholder 3">
            <a:extLst>
              <a:ext uri="{FF2B5EF4-FFF2-40B4-BE49-F238E27FC236}">
                <a16:creationId xmlns:a16="http://schemas.microsoft.com/office/drawing/2014/main" id="{9CF4B47F-7ACF-0147-8344-F527B45338BB}"/>
              </a:ext>
            </a:extLst>
          </p:cNvPr>
          <p:cNvSpPr>
            <a:spLocks noGrp="1"/>
          </p:cNvSpPr>
          <p:nvPr>
            <p:ph type="sldNum" sz="quarter" idx="12"/>
          </p:nvPr>
        </p:nvSpPr>
        <p:spPr/>
        <p:txBody>
          <a:bodyPr/>
          <a:lstStyle/>
          <a:p>
            <a:fld id="{D59687A4-4E43-9F42-AA9A-FE636057E8A1}" type="slidenum">
              <a:rPr lang="en-US" smtClean="0"/>
              <a:t>20</a:t>
            </a:fld>
            <a:endParaRPr lang="en-US"/>
          </a:p>
        </p:txBody>
      </p:sp>
      <p:pic>
        <p:nvPicPr>
          <p:cNvPr id="7" name="Picture 6">
            <a:extLst>
              <a:ext uri="{FF2B5EF4-FFF2-40B4-BE49-F238E27FC236}">
                <a16:creationId xmlns:a16="http://schemas.microsoft.com/office/drawing/2014/main" id="{76A01FD9-38C9-BB44-AA10-13A4A94C321B}"/>
              </a:ext>
            </a:extLst>
          </p:cNvPr>
          <p:cNvPicPr>
            <a:picLocks noChangeAspect="1"/>
          </p:cNvPicPr>
          <p:nvPr/>
        </p:nvPicPr>
        <p:blipFill>
          <a:blip r:embed="rId2"/>
          <a:srcRect/>
          <a:stretch/>
        </p:blipFill>
        <p:spPr>
          <a:xfrm>
            <a:off x="100816" y="1015113"/>
            <a:ext cx="6466238" cy="5104423"/>
          </a:xfrm>
          <a:prstGeom prst="rect">
            <a:avLst/>
          </a:prstGeom>
        </p:spPr>
      </p:pic>
      <p:sp>
        <p:nvSpPr>
          <p:cNvPr id="10" name="TextBox 9">
            <a:extLst>
              <a:ext uri="{FF2B5EF4-FFF2-40B4-BE49-F238E27FC236}">
                <a16:creationId xmlns:a16="http://schemas.microsoft.com/office/drawing/2014/main" id="{8771EC95-32CE-FF43-B136-C9C72AD99E33}"/>
              </a:ext>
            </a:extLst>
          </p:cNvPr>
          <p:cNvSpPr txBox="1"/>
          <p:nvPr/>
        </p:nvSpPr>
        <p:spPr>
          <a:xfrm>
            <a:off x="6849272" y="1443841"/>
            <a:ext cx="4951828" cy="4247317"/>
          </a:xfrm>
          <a:prstGeom prst="rect">
            <a:avLst/>
          </a:prstGeom>
          <a:noFill/>
          <a:ln w="34925">
            <a:solidFill>
              <a:srgbClr val="7030A0"/>
            </a:solidFill>
          </a:ln>
        </p:spPr>
        <p:txBody>
          <a:bodyPr wrap="square" rtlCol="0">
            <a:spAutoFit/>
          </a:bodyPr>
          <a:lstStyle/>
          <a:p>
            <a:r>
              <a:rPr lang="en-US" dirty="0"/>
              <a:t>General insights one can draw from this figure:</a:t>
            </a:r>
          </a:p>
          <a:p>
            <a:pPr marL="285750" indent="-285750">
              <a:buFont typeface="Arial" panose="020B0604020202020204" pitchFamily="34" charset="0"/>
              <a:buChar char="•"/>
            </a:pPr>
            <a:r>
              <a:rPr lang="en-US" dirty="0"/>
              <a:t>On average, the library size or total RNA counts per cell is quite high (mean is ~8.5, which equals ~4000 transcripts). Typical is around 1K-2K transcripts.</a:t>
            </a:r>
          </a:p>
          <a:p>
            <a:endParaRPr lang="en-US" dirty="0"/>
          </a:p>
          <a:p>
            <a:pPr marL="285750" indent="-285750">
              <a:buFont typeface="Arial" panose="020B0604020202020204" pitchFamily="34" charset="0"/>
              <a:buChar char="•"/>
            </a:pPr>
            <a:r>
              <a:rPr lang="en-US" dirty="0"/>
              <a:t>There are some cells with a bit lower counts (&lt;7 on log scale which is less than 1000 transcripts). </a:t>
            </a:r>
            <a:r>
              <a:rPr lang="en-US" dirty="0">
                <a:solidFill>
                  <a:srgbClr val="FF0000"/>
                </a:solidFill>
              </a:rPr>
              <a:t>Could these be low quality cells? This needs to be kept in mind for downstream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2"/>
                </a:solidFill>
              </a:rPr>
              <a:t>There appears to be some bimodality in the distribution. Could this imply that there are different cell types in the data with different library sizes? </a:t>
            </a:r>
          </a:p>
        </p:txBody>
      </p:sp>
      <p:sp>
        <p:nvSpPr>
          <p:cNvPr id="3" name="Oval 2">
            <a:extLst>
              <a:ext uri="{FF2B5EF4-FFF2-40B4-BE49-F238E27FC236}">
                <a16:creationId xmlns:a16="http://schemas.microsoft.com/office/drawing/2014/main" id="{EEDEFFF0-2A55-594A-9D00-E1973219146E}"/>
              </a:ext>
            </a:extLst>
          </p:cNvPr>
          <p:cNvSpPr/>
          <p:nvPr/>
        </p:nvSpPr>
        <p:spPr>
          <a:xfrm>
            <a:off x="1620982" y="5195455"/>
            <a:ext cx="1011382" cy="928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865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4" y="-200028"/>
            <a:ext cx="10515600" cy="1325563"/>
          </a:xfrm>
        </p:spPr>
        <p:txBody>
          <a:bodyPr/>
          <a:lstStyle/>
          <a:p>
            <a:r>
              <a:rPr lang="en-US"/>
              <a:t>Pre-processing and QC of the data</a:t>
            </a:r>
          </a:p>
        </p:txBody>
      </p:sp>
      <p:sp>
        <p:nvSpPr>
          <p:cNvPr id="6" name="Slide Number Placeholder 5">
            <a:extLst>
              <a:ext uri="{FF2B5EF4-FFF2-40B4-BE49-F238E27FC236}">
                <a16:creationId xmlns:a16="http://schemas.microsoft.com/office/drawing/2014/main" id="{9A03A02B-DF94-C841-9043-7A2C3F198A14}"/>
              </a:ext>
            </a:extLst>
          </p:cNvPr>
          <p:cNvSpPr>
            <a:spLocks noGrp="1"/>
          </p:cNvSpPr>
          <p:nvPr>
            <p:ph type="sldNum" sz="quarter" idx="12"/>
          </p:nvPr>
        </p:nvSpPr>
        <p:spPr/>
        <p:txBody>
          <a:bodyPr/>
          <a:lstStyle/>
          <a:p>
            <a:fld id="{D59687A4-4E43-9F42-AA9A-FE636057E8A1}" type="slidenum">
              <a:rPr lang="en-US" smtClean="0"/>
              <a:t>21</a:t>
            </a:fld>
            <a:endParaRPr lang="en-US"/>
          </a:p>
        </p:txBody>
      </p:sp>
      <p:sp>
        <p:nvSpPr>
          <p:cNvPr id="11" name="TextBox 10">
            <a:extLst>
              <a:ext uri="{FF2B5EF4-FFF2-40B4-BE49-F238E27FC236}">
                <a16:creationId xmlns:a16="http://schemas.microsoft.com/office/drawing/2014/main" id="{F669DE3A-F6AA-C947-A3D7-53D3CDF923EC}"/>
              </a:ext>
            </a:extLst>
          </p:cNvPr>
          <p:cNvSpPr txBox="1"/>
          <p:nvPr/>
        </p:nvSpPr>
        <p:spPr>
          <a:xfrm>
            <a:off x="431178" y="4689181"/>
            <a:ext cx="11624834" cy="2062103"/>
          </a:xfrm>
          <a:prstGeom prst="rect">
            <a:avLst/>
          </a:prstGeom>
          <a:noFill/>
          <a:ln w="34925">
            <a:solidFill>
              <a:srgbClr val="7030A0"/>
            </a:solidFill>
          </a:ln>
        </p:spPr>
        <p:txBody>
          <a:bodyPr wrap="square" rtlCol="0">
            <a:spAutoFit/>
          </a:bodyPr>
          <a:lstStyle/>
          <a:p>
            <a:pPr marL="285750" indent="-285750">
              <a:buFont typeface="Arial" panose="020B0604020202020204" pitchFamily="34" charset="0"/>
              <a:buChar char="•"/>
            </a:pPr>
            <a:r>
              <a:rPr lang="en-US" sz="1600" dirty="0"/>
              <a:t>The scatter plot on the right however suggests that there are some cells with low number of genes expressed but have a decent library size.</a:t>
            </a:r>
          </a:p>
          <a:p>
            <a:pPr marL="285750" indent="-285750">
              <a:buFont typeface="Arial" panose="020B0604020202020204" pitchFamily="34" charset="0"/>
              <a:buChar char="•"/>
            </a:pPr>
            <a:r>
              <a:rPr lang="en-US" sz="1600" dirty="0"/>
              <a:t>These cells are likely low quality and should likely be removed. We have two options:</a:t>
            </a:r>
          </a:p>
          <a:p>
            <a:pPr marL="800100" lvl="1" indent="-342900">
              <a:buAutoNum type="arabicPeriod"/>
            </a:pPr>
            <a:r>
              <a:rPr lang="en-US" sz="1600" dirty="0"/>
              <a:t>Remove them now: </a:t>
            </a:r>
            <a:r>
              <a:rPr lang="en-US" sz="1200" dirty="0">
                <a:latin typeface="Monaco" pitchFamily="2" charset="77"/>
              </a:rPr>
              <a:t>[</a:t>
            </a:r>
            <a:r>
              <a:rPr lang="en-US" sz="1200" i="0" dirty="0" err="1">
                <a:effectLst/>
                <a:latin typeface="Monaco" pitchFamily="2" charset="77"/>
              </a:rPr>
              <a:t>sc.pp.filter_cells</a:t>
            </a:r>
            <a:r>
              <a:rPr lang="en-US" sz="1200" i="0" dirty="0">
                <a:effectLst/>
                <a:latin typeface="Monaco" pitchFamily="2" charset="77"/>
              </a:rPr>
              <a:t>(</a:t>
            </a:r>
            <a:r>
              <a:rPr lang="en-US" sz="1200" dirty="0">
                <a:effectLst/>
                <a:latin typeface="Monaco" pitchFamily="2" charset="77"/>
              </a:rPr>
              <a:t>data, </a:t>
            </a:r>
            <a:r>
              <a:rPr lang="en-US" sz="1200" dirty="0" err="1">
                <a:effectLst/>
                <a:latin typeface="Monaco" pitchFamily="2" charset="77"/>
              </a:rPr>
              <a:t>min_counts</a:t>
            </a:r>
            <a:r>
              <a:rPr lang="en-US" sz="1200" dirty="0">
                <a:effectLst/>
                <a:latin typeface="Monaco" pitchFamily="2" charset="77"/>
              </a:rPr>
              <a:t>=None, </a:t>
            </a:r>
            <a:r>
              <a:rPr lang="en-US" sz="1200" dirty="0" err="1">
                <a:effectLst/>
                <a:latin typeface="Monaco" pitchFamily="2" charset="77"/>
              </a:rPr>
              <a:t>min_genes</a:t>
            </a:r>
            <a:r>
              <a:rPr lang="en-US" sz="1200" dirty="0">
                <a:effectLst/>
                <a:latin typeface="Monaco" pitchFamily="2" charset="77"/>
              </a:rPr>
              <a:t>=None, </a:t>
            </a:r>
            <a:r>
              <a:rPr lang="en-US" sz="1200" dirty="0" err="1">
                <a:effectLst/>
                <a:latin typeface="Monaco" pitchFamily="2" charset="77"/>
              </a:rPr>
              <a:t>max_counts</a:t>
            </a:r>
            <a:r>
              <a:rPr lang="en-US" sz="1200" dirty="0">
                <a:effectLst/>
                <a:latin typeface="Monaco" pitchFamily="2" charset="77"/>
              </a:rPr>
              <a:t>=None, </a:t>
            </a:r>
            <a:r>
              <a:rPr lang="en-US" sz="1200" dirty="0" err="1">
                <a:effectLst/>
                <a:latin typeface="Monaco" pitchFamily="2" charset="77"/>
              </a:rPr>
              <a:t>max_genes</a:t>
            </a:r>
            <a:r>
              <a:rPr lang="en-US" sz="1200" dirty="0">
                <a:effectLst/>
                <a:latin typeface="Monaco" pitchFamily="2" charset="77"/>
              </a:rPr>
              <a:t>=None, </a:t>
            </a:r>
            <a:br>
              <a:rPr lang="en-US" sz="1200" dirty="0">
                <a:effectLst/>
                <a:latin typeface="Monaco" pitchFamily="2" charset="77"/>
              </a:rPr>
            </a:br>
            <a:r>
              <a:rPr lang="en-US" sz="1200" dirty="0" err="1">
                <a:effectLst/>
                <a:latin typeface="Monaco" pitchFamily="2" charset="77"/>
              </a:rPr>
              <a:t>inplace</a:t>
            </a:r>
            <a:r>
              <a:rPr lang="en-US" sz="1200" dirty="0">
                <a:effectLst/>
                <a:latin typeface="Monaco" pitchFamily="2" charset="77"/>
              </a:rPr>
              <a:t>=True, copy=False)</a:t>
            </a:r>
            <a:r>
              <a:rPr lang="en-US" sz="1200" dirty="0">
                <a:latin typeface="Monaco" pitchFamily="2" charset="77"/>
              </a:rPr>
              <a:t>] </a:t>
            </a:r>
            <a:br>
              <a:rPr lang="en-US" sz="1200" dirty="0">
                <a:latin typeface="Monaco" pitchFamily="2" charset="77"/>
              </a:rPr>
            </a:br>
            <a:br>
              <a:rPr lang="en-US" sz="1200" dirty="0">
                <a:latin typeface="Monaco" pitchFamily="2" charset="77"/>
              </a:rPr>
            </a:br>
            <a:r>
              <a:rPr lang="en-US" sz="1200" dirty="0" err="1">
                <a:solidFill>
                  <a:schemeClr val="accent2">
                    <a:lumMod val="75000"/>
                  </a:schemeClr>
                </a:solidFill>
                <a:latin typeface="Monaco" pitchFamily="2" charset="77"/>
              </a:rPr>
              <a:t>sc.pp.filter_cells</a:t>
            </a:r>
            <a:r>
              <a:rPr lang="en-US" sz="1200" dirty="0">
                <a:solidFill>
                  <a:schemeClr val="accent2">
                    <a:lumMod val="75000"/>
                  </a:schemeClr>
                </a:solidFill>
                <a:latin typeface="Monaco" pitchFamily="2" charset="77"/>
              </a:rPr>
              <a:t>(</a:t>
            </a:r>
            <a:r>
              <a:rPr lang="en-US" sz="1200" dirty="0" err="1">
                <a:solidFill>
                  <a:schemeClr val="accent2">
                    <a:lumMod val="75000"/>
                  </a:schemeClr>
                </a:solidFill>
                <a:latin typeface="Monaco" pitchFamily="2" charset="77"/>
              </a:rPr>
              <a:t>adata</a:t>
            </a:r>
            <a:r>
              <a:rPr lang="en-US" sz="1200" dirty="0">
                <a:solidFill>
                  <a:schemeClr val="accent2">
                    <a:lumMod val="75000"/>
                  </a:schemeClr>
                </a:solidFill>
                <a:latin typeface="Monaco" pitchFamily="2" charset="77"/>
              </a:rPr>
              <a:t>, </a:t>
            </a:r>
            <a:r>
              <a:rPr lang="en-US" sz="1200" dirty="0" err="1">
                <a:solidFill>
                  <a:schemeClr val="accent2">
                    <a:lumMod val="75000"/>
                  </a:schemeClr>
                </a:solidFill>
                <a:latin typeface="Monaco" pitchFamily="2" charset="77"/>
              </a:rPr>
              <a:t>min_genes</a:t>
            </a:r>
            <a:r>
              <a:rPr lang="en-US" sz="1200" dirty="0">
                <a:solidFill>
                  <a:schemeClr val="accent2">
                    <a:lumMod val="75000"/>
                  </a:schemeClr>
                </a:solidFill>
                <a:latin typeface="Monaco" pitchFamily="2" charset="77"/>
              </a:rPr>
              <a:t> = </a:t>
            </a:r>
            <a:r>
              <a:rPr lang="en-US" sz="1200" dirty="0" err="1">
                <a:solidFill>
                  <a:schemeClr val="accent2">
                    <a:lumMod val="75000"/>
                  </a:schemeClr>
                </a:solidFill>
                <a:latin typeface="Monaco" pitchFamily="2" charset="77"/>
              </a:rPr>
              <a:t>np.exp</a:t>
            </a:r>
            <a:r>
              <a:rPr lang="en-US" sz="1200" dirty="0">
                <a:solidFill>
                  <a:schemeClr val="accent2">
                    <a:lumMod val="75000"/>
                  </a:schemeClr>
                </a:solidFill>
                <a:latin typeface="Monaco" pitchFamily="2" charset="77"/>
              </a:rPr>
              <a:t>(6))</a:t>
            </a:r>
          </a:p>
          <a:p>
            <a:pPr marL="800100" lvl="1" indent="-342900">
              <a:buAutoNum type="arabicPeriod"/>
            </a:pPr>
            <a:endParaRPr lang="en-US" sz="1200" dirty="0">
              <a:latin typeface="Monaco" pitchFamily="2" charset="77"/>
            </a:endParaRPr>
          </a:p>
          <a:p>
            <a:pPr marL="800100" lvl="1" indent="-342900">
              <a:buFontTx/>
              <a:buAutoNum type="arabicPeriod"/>
            </a:pPr>
            <a:r>
              <a:rPr lang="en-US" sz="1600" dirty="0">
                <a:solidFill>
                  <a:srgbClr val="FF88EE"/>
                </a:solidFill>
              </a:rPr>
              <a:t>Remove them after some downstream analysis</a:t>
            </a:r>
          </a:p>
        </p:txBody>
      </p:sp>
      <p:pic>
        <p:nvPicPr>
          <p:cNvPr id="1026" name="Picture 2">
            <a:extLst>
              <a:ext uri="{FF2B5EF4-FFF2-40B4-BE49-F238E27FC236}">
                <a16:creationId xmlns:a16="http://schemas.microsoft.com/office/drawing/2014/main" id="{3B3B3F43-30C7-C742-8666-06962195FF80}"/>
              </a:ext>
            </a:extLst>
          </p:cNvPr>
          <p:cNvPicPr>
            <a:picLocks noChangeAspect="1" noChangeArrowheads="1"/>
          </p:cNvPicPr>
          <p:nvPr/>
        </p:nvPicPr>
        <p:blipFill>
          <a:blip r:embed="rId3"/>
          <a:srcRect/>
          <a:stretch/>
        </p:blipFill>
        <p:spPr bwMode="auto">
          <a:xfrm>
            <a:off x="546" y="950602"/>
            <a:ext cx="12190907" cy="34750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8014CD8-92A7-0C43-A9A5-8A7E3FCF8748}"/>
              </a:ext>
            </a:extLst>
          </p:cNvPr>
          <p:cNvSpPr/>
          <p:nvPr/>
        </p:nvSpPr>
        <p:spPr>
          <a:xfrm>
            <a:off x="8713193" y="2911815"/>
            <a:ext cx="1891862" cy="1069342"/>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4886C4-D0C6-504B-9DBF-4DFF53F64FDC}"/>
              </a:ext>
            </a:extLst>
          </p:cNvPr>
          <p:cNvSpPr/>
          <p:nvPr/>
        </p:nvSpPr>
        <p:spPr>
          <a:xfrm>
            <a:off x="4065563" y="950602"/>
            <a:ext cx="8125890" cy="3579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D94CDE-6D2E-2E44-8431-04D44356DB54}"/>
              </a:ext>
            </a:extLst>
          </p:cNvPr>
          <p:cNvSpPr/>
          <p:nvPr/>
        </p:nvSpPr>
        <p:spPr>
          <a:xfrm>
            <a:off x="8299938" y="978214"/>
            <a:ext cx="3892061" cy="3579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79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52F68C-05D4-E54E-B424-70049F567750}"/>
              </a:ext>
            </a:extLst>
          </p:cNvPr>
          <p:cNvPicPr>
            <a:picLocks noChangeAspect="1"/>
          </p:cNvPicPr>
          <p:nvPr/>
        </p:nvPicPr>
        <p:blipFill rotWithShape="1">
          <a:blip r:embed="rId2"/>
          <a:srcRect r="46475" b="78450"/>
          <a:stretch/>
        </p:blipFill>
        <p:spPr>
          <a:xfrm>
            <a:off x="5682695" y="3348746"/>
            <a:ext cx="6485317" cy="467435"/>
          </a:xfrm>
          <a:prstGeom prst="rect">
            <a:avLst/>
          </a:prstGeom>
        </p:spPr>
      </p:pic>
      <p:sp>
        <p:nvSpPr>
          <p:cNvPr id="2" name="Title 1"/>
          <p:cNvSpPr>
            <a:spLocks noGrp="1"/>
          </p:cNvSpPr>
          <p:nvPr>
            <p:ph type="title"/>
          </p:nvPr>
        </p:nvSpPr>
        <p:spPr>
          <a:xfrm>
            <a:off x="416170" y="-244807"/>
            <a:ext cx="10515600" cy="1325563"/>
          </a:xfrm>
        </p:spPr>
        <p:txBody>
          <a:bodyPr/>
          <a:lstStyle/>
          <a:p>
            <a:r>
              <a:rPr lang="en-US" dirty="0"/>
              <a:t>Pre-processing – mitochondrial content</a:t>
            </a:r>
          </a:p>
        </p:txBody>
      </p:sp>
      <p:sp>
        <p:nvSpPr>
          <p:cNvPr id="6" name="Slide Number Placeholder 5">
            <a:extLst>
              <a:ext uri="{FF2B5EF4-FFF2-40B4-BE49-F238E27FC236}">
                <a16:creationId xmlns:a16="http://schemas.microsoft.com/office/drawing/2014/main" id="{9A03A02B-DF94-C841-9043-7A2C3F198A14}"/>
              </a:ext>
            </a:extLst>
          </p:cNvPr>
          <p:cNvSpPr>
            <a:spLocks noGrp="1"/>
          </p:cNvSpPr>
          <p:nvPr>
            <p:ph type="sldNum" sz="quarter" idx="12"/>
          </p:nvPr>
        </p:nvSpPr>
        <p:spPr/>
        <p:txBody>
          <a:bodyPr/>
          <a:lstStyle/>
          <a:p>
            <a:fld id="{D59687A4-4E43-9F42-AA9A-FE636057E8A1}" type="slidenum">
              <a:rPr lang="en-US" smtClean="0"/>
              <a:t>22</a:t>
            </a:fld>
            <a:endParaRPr lang="en-US"/>
          </a:p>
        </p:txBody>
      </p:sp>
      <p:sp>
        <p:nvSpPr>
          <p:cNvPr id="8" name="Rectangle 7">
            <a:extLst>
              <a:ext uri="{FF2B5EF4-FFF2-40B4-BE49-F238E27FC236}">
                <a16:creationId xmlns:a16="http://schemas.microsoft.com/office/drawing/2014/main" id="{FFB30249-34F8-5548-BA3A-E31101F9E9D6}"/>
              </a:ext>
            </a:extLst>
          </p:cNvPr>
          <p:cNvSpPr/>
          <p:nvPr/>
        </p:nvSpPr>
        <p:spPr>
          <a:xfrm>
            <a:off x="306606" y="1080756"/>
            <a:ext cx="11359660" cy="646331"/>
          </a:xfrm>
          <a:prstGeom prst="rect">
            <a:avLst/>
          </a:prstGeom>
        </p:spPr>
        <p:txBody>
          <a:bodyPr wrap="square">
            <a:spAutoFit/>
          </a:bodyPr>
          <a:lstStyle/>
          <a:p>
            <a:pPr marL="285750" indent="-285750">
              <a:buFontTx/>
              <a:buChar char="-"/>
            </a:pPr>
            <a:r>
              <a:rPr lang="en-US" dirty="0">
                <a:solidFill>
                  <a:srgbClr val="000000"/>
                </a:solidFill>
              </a:rPr>
              <a:t>The presence of high mitochondrial gene expression can indicate cells undergoing apoptosis. </a:t>
            </a:r>
          </a:p>
          <a:p>
            <a:pPr marL="285750" indent="-285750">
              <a:buFontTx/>
              <a:buChar char="-"/>
            </a:pPr>
            <a:r>
              <a:rPr lang="en-US" dirty="0">
                <a:solidFill>
                  <a:srgbClr val="000000"/>
                </a:solidFill>
              </a:rPr>
              <a:t>A typical step in </a:t>
            </a:r>
            <a:r>
              <a:rPr lang="en-US" dirty="0" err="1">
                <a:solidFill>
                  <a:srgbClr val="000000"/>
                </a:solidFill>
              </a:rPr>
              <a:t>scRNA</a:t>
            </a:r>
            <a:r>
              <a:rPr lang="en-US" dirty="0">
                <a:solidFill>
                  <a:srgbClr val="000000"/>
                </a:solidFill>
              </a:rPr>
              <a:t>-seq analysis is to remove cells with high mitochondrial RNA expression.</a:t>
            </a:r>
          </a:p>
        </p:txBody>
      </p:sp>
      <p:pic>
        <p:nvPicPr>
          <p:cNvPr id="4" name="Picture 3">
            <a:extLst>
              <a:ext uri="{FF2B5EF4-FFF2-40B4-BE49-F238E27FC236}">
                <a16:creationId xmlns:a16="http://schemas.microsoft.com/office/drawing/2014/main" id="{38050B6E-446F-6F48-A895-453B40A72D8C}"/>
              </a:ext>
            </a:extLst>
          </p:cNvPr>
          <p:cNvPicPr>
            <a:picLocks noChangeAspect="1"/>
          </p:cNvPicPr>
          <p:nvPr/>
        </p:nvPicPr>
        <p:blipFill>
          <a:blip r:embed="rId3"/>
          <a:stretch>
            <a:fillRect/>
          </a:stretch>
        </p:blipFill>
        <p:spPr>
          <a:xfrm>
            <a:off x="208130" y="1818884"/>
            <a:ext cx="6579314" cy="4902591"/>
          </a:xfrm>
          <a:prstGeom prst="rect">
            <a:avLst/>
          </a:prstGeom>
        </p:spPr>
      </p:pic>
      <p:sp>
        <p:nvSpPr>
          <p:cNvPr id="5" name="Rectangle 4">
            <a:extLst>
              <a:ext uri="{FF2B5EF4-FFF2-40B4-BE49-F238E27FC236}">
                <a16:creationId xmlns:a16="http://schemas.microsoft.com/office/drawing/2014/main" id="{347EEFCE-E7E1-4348-893A-C7BA60D092A0}"/>
              </a:ext>
            </a:extLst>
          </p:cNvPr>
          <p:cNvSpPr/>
          <p:nvPr/>
        </p:nvSpPr>
        <p:spPr>
          <a:xfrm>
            <a:off x="4909624" y="4979963"/>
            <a:ext cx="1603717" cy="10550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F8DC29-04D5-DA48-9F5D-E736AEAE65AE}"/>
              </a:ext>
            </a:extLst>
          </p:cNvPr>
          <p:cNvSpPr txBox="1"/>
          <p:nvPr/>
        </p:nvSpPr>
        <p:spPr>
          <a:xfrm>
            <a:off x="6861650" y="3964300"/>
            <a:ext cx="5232155" cy="2031325"/>
          </a:xfrm>
          <a:prstGeom prst="rect">
            <a:avLst/>
          </a:prstGeom>
          <a:noFill/>
        </p:spPr>
        <p:txBody>
          <a:bodyPr wrap="square" rtlCol="0">
            <a:spAutoFit/>
          </a:bodyPr>
          <a:lstStyle/>
          <a:p>
            <a:r>
              <a:rPr lang="en-US" dirty="0"/>
              <a:t>Question: Should we be doing this from the beginning itself?</a:t>
            </a:r>
          </a:p>
          <a:p>
            <a:endParaRPr lang="en-US" dirty="0"/>
          </a:p>
          <a:p>
            <a:r>
              <a:rPr lang="en-US" dirty="0"/>
              <a:t>=&gt; In majority cases it may be important to remove them from any analysis as they can corrupt co-variance in the data. However, if you want to study cells under apoptosis then you should not do this. </a:t>
            </a:r>
          </a:p>
        </p:txBody>
      </p:sp>
    </p:spTree>
    <p:extLst>
      <p:ext uri="{BB962C8B-B14F-4D97-AF65-F5344CB8AC3E}">
        <p14:creationId xmlns:p14="http://schemas.microsoft.com/office/powerpoint/2010/main" val="273386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4B52E6-A6DD-8F4C-8393-3C0A3B59D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8892"/>
            <a:ext cx="12192000" cy="33924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270933"/>
            <a:ext cx="10515600" cy="1325563"/>
          </a:xfrm>
        </p:spPr>
        <p:txBody>
          <a:bodyPr/>
          <a:lstStyle/>
          <a:p>
            <a:r>
              <a:rPr lang="en-US"/>
              <a:t>Pre-processing and QC of the data</a:t>
            </a:r>
          </a:p>
        </p:txBody>
      </p:sp>
      <p:sp>
        <p:nvSpPr>
          <p:cNvPr id="5" name="TextBox 4"/>
          <p:cNvSpPr txBox="1"/>
          <p:nvPr/>
        </p:nvSpPr>
        <p:spPr>
          <a:xfrm>
            <a:off x="822158" y="796221"/>
            <a:ext cx="10371667" cy="430887"/>
          </a:xfrm>
          <a:prstGeom prst="rect">
            <a:avLst/>
          </a:prstGeom>
          <a:noFill/>
        </p:spPr>
        <p:txBody>
          <a:bodyPr wrap="square" rtlCol="0">
            <a:spAutoFit/>
          </a:bodyPr>
          <a:lstStyle/>
          <a:p>
            <a:r>
              <a:rPr lang="en-US" sz="2200" dirty="0"/>
              <a:t>Check the distribution of number of cells each gene is expressed in</a:t>
            </a:r>
          </a:p>
        </p:txBody>
      </p:sp>
      <p:sp>
        <p:nvSpPr>
          <p:cNvPr id="4" name="Slide Number Placeholder 3">
            <a:extLst>
              <a:ext uri="{FF2B5EF4-FFF2-40B4-BE49-F238E27FC236}">
                <a16:creationId xmlns:a16="http://schemas.microsoft.com/office/drawing/2014/main" id="{B6664953-38D7-194E-A615-71BC3499F120}"/>
              </a:ext>
            </a:extLst>
          </p:cNvPr>
          <p:cNvSpPr>
            <a:spLocks noGrp="1"/>
          </p:cNvSpPr>
          <p:nvPr>
            <p:ph type="sldNum" sz="quarter" idx="12"/>
          </p:nvPr>
        </p:nvSpPr>
        <p:spPr/>
        <p:txBody>
          <a:bodyPr/>
          <a:lstStyle/>
          <a:p>
            <a:fld id="{D59687A4-4E43-9F42-AA9A-FE636057E8A1}" type="slidenum">
              <a:rPr lang="en-US" smtClean="0"/>
              <a:t>23</a:t>
            </a:fld>
            <a:endParaRPr lang="en-US"/>
          </a:p>
        </p:txBody>
      </p:sp>
      <p:sp>
        <p:nvSpPr>
          <p:cNvPr id="10" name="TextBox 9">
            <a:extLst>
              <a:ext uri="{FF2B5EF4-FFF2-40B4-BE49-F238E27FC236}">
                <a16:creationId xmlns:a16="http://schemas.microsoft.com/office/drawing/2014/main" id="{D2CCDB4B-B2E7-D749-8B1A-00A342ED317A}"/>
              </a:ext>
            </a:extLst>
          </p:cNvPr>
          <p:cNvSpPr txBox="1"/>
          <p:nvPr/>
        </p:nvSpPr>
        <p:spPr>
          <a:xfrm>
            <a:off x="286043" y="4955642"/>
            <a:ext cx="11619914" cy="1200329"/>
          </a:xfrm>
          <a:prstGeom prst="rect">
            <a:avLst/>
          </a:prstGeom>
          <a:noFill/>
          <a:ln w="25400">
            <a:solidFill>
              <a:srgbClr val="FF0000"/>
            </a:solidFill>
          </a:ln>
        </p:spPr>
        <p:txBody>
          <a:bodyPr wrap="square" rtlCol="0">
            <a:spAutoFit/>
          </a:bodyPr>
          <a:lstStyle/>
          <a:p>
            <a:r>
              <a:rPr lang="en-US" dirty="0"/>
              <a:t>Based on the distribution, we see many genes expressed in 0 or low number of cells. Questions to ask ourselves:</a:t>
            </a:r>
          </a:p>
          <a:p>
            <a:pPr marL="285750" indent="-285750">
              <a:buFont typeface="Arial" panose="020B0604020202020204" pitchFamily="34" charset="0"/>
              <a:buChar char="•"/>
            </a:pPr>
            <a:r>
              <a:rPr lang="en-US" dirty="0"/>
              <a:t>Can I remove genes expressed in very few cells? Generally, yes but context is always important. E.g.: data with different conditions where a gene may be perturbed compared to control.</a:t>
            </a:r>
          </a:p>
          <a:p>
            <a:pPr marL="285750" indent="-285750">
              <a:buFont typeface="Arial" panose="020B0604020202020204" pitchFamily="34" charset="0"/>
              <a:buChar char="•"/>
            </a:pPr>
            <a:r>
              <a:rPr lang="en-US" dirty="0"/>
              <a:t>In current scenario, we can remove cells expressed in less than a handful of cells (red line above)</a:t>
            </a:r>
          </a:p>
        </p:txBody>
      </p:sp>
      <p:cxnSp>
        <p:nvCxnSpPr>
          <p:cNvPr id="13" name="Straight Connector 12">
            <a:extLst>
              <a:ext uri="{FF2B5EF4-FFF2-40B4-BE49-F238E27FC236}">
                <a16:creationId xmlns:a16="http://schemas.microsoft.com/office/drawing/2014/main" id="{436947FB-4793-8D4F-8EDE-2F994E182A95}"/>
              </a:ext>
            </a:extLst>
          </p:cNvPr>
          <p:cNvCxnSpPr>
            <a:cxnSpLocks/>
          </p:cNvCxnSpPr>
          <p:nvPr/>
        </p:nvCxnSpPr>
        <p:spPr>
          <a:xfrm flipV="1">
            <a:off x="10058400" y="1730326"/>
            <a:ext cx="0" cy="26728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A190AD4-BD54-E44A-8140-1ECC6C11B698}"/>
              </a:ext>
            </a:extLst>
          </p:cNvPr>
          <p:cNvSpPr/>
          <p:nvPr/>
        </p:nvSpPr>
        <p:spPr>
          <a:xfrm>
            <a:off x="4079631" y="1227108"/>
            <a:ext cx="8004517" cy="347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281862-9E04-F04A-B303-C43754037423}"/>
              </a:ext>
            </a:extLst>
          </p:cNvPr>
          <p:cNvSpPr/>
          <p:nvPr/>
        </p:nvSpPr>
        <p:spPr>
          <a:xfrm>
            <a:off x="8131126" y="1308892"/>
            <a:ext cx="4060874" cy="347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826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933"/>
            <a:ext cx="10515600" cy="1325563"/>
          </a:xfrm>
        </p:spPr>
        <p:txBody>
          <a:bodyPr/>
          <a:lstStyle/>
          <a:p>
            <a:r>
              <a:rPr lang="en-US"/>
              <a:t>Pre-processing and QC of the data</a:t>
            </a:r>
          </a:p>
        </p:txBody>
      </p:sp>
      <p:sp>
        <p:nvSpPr>
          <p:cNvPr id="7" name="TextBox 6">
            <a:extLst>
              <a:ext uri="{FF2B5EF4-FFF2-40B4-BE49-F238E27FC236}">
                <a16:creationId xmlns:a16="http://schemas.microsoft.com/office/drawing/2014/main" id="{DE97BE16-D3EC-5042-90F5-1C38FD9D42A9}"/>
              </a:ext>
            </a:extLst>
          </p:cNvPr>
          <p:cNvSpPr txBox="1"/>
          <p:nvPr/>
        </p:nvSpPr>
        <p:spPr>
          <a:xfrm>
            <a:off x="5392615" y="4317381"/>
            <a:ext cx="4957011" cy="369332"/>
          </a:xfrm>
          <a:prstGeom prst="rect">
            <a:avLst/>
          </a:prstGeom>
          <a:solidFill>
            <a:srgbClr val="FFD966"/>
          </a:solidFill>
        </p:spPr>
        <p:txBody>
          <a:bodyPr wrap="square" rtlCol="0">
            <a:spAutoFit/>
          </a:bodyPr>
          <a:lstStyle/>
          <a:p>
            <a:pPr algn="ctr"/>
            <a:r>
              <a:rPr lang="en-US" dirty="0"/>
              <a:t>Number of genes reduced from ~33,000 to 13,730</a:t>
            </a:r>
          </a:p>
        </p:txBody>
      </p:sp>
      <p:sp>
        <p:nvSpPr>
          <p:cNvPr id="4" name="Slide Number Placeholder 3">
            <a:extLst>
              <a:ext uri="{FF2B5EF4-FFF2-40B4-BE49-F238E27FC236}">
                <a16:creationId xmlns:a16="http://schemas.microsoft.com/office/drawing/2014/main" id="{B54FD74A-8B50-5342-B5CE-6F2A7D1E646E}"/>
              </a:ext>
            </a:extLst>
          </p:cNvPr>
          <p:cNvSpPr>
            <a:spLocks noGrp="1"/>
          </p:cNvSpPr>
          <p:nvPr>
            <p:ph type="sldNum" sz="quarter" idx="12"/>
          </p:nvPr>
        </p:nvSpPr>
        <p:spPr/>
        <p:txBody>
          <a:bodyPr/>
          <a:lstStyle/>
          <a:p>
            <a:fld id="{D59687A4-4E43-9F42-AA9A-FE636057E8A1}" type="slidenum">
              <a:rPr lang="en-US" smtClean="0"/>
              <a:t>24</a:t>
            </a:fld>
            <a:endParaRPr lang="en-US" dirty="0"/>
          </a:p>
        </p:txBody>
      </p:sp>
      <p:pic>
        <p:nvPicPr>
          <p:cNvPr id="6" name="Picture 5">
            <a:extLst>
              <a:ext uri="{FF2B5EF4-FFF2-40B4-BE49-F238E27FC236}">
                <a16:creationId xmlns:a16="http://schemas.microsoft.com/office/drawing/2014/main" id="{6DC4AA8B-748A-9D41-B60C-B55BF18C4543}"/>
              </a:ext>
            </a:extLst>
          </p:cNvPr>
          <p:cNvPicPr>
            <a:picLocks noChangeAspect="1"/>
          </p:cNvPicPr>
          <p:nvPr/>
        </p:nvPicPr>
        <p:blipFill>
          <a:blip r:embed="rId2"/>
          <a:srcRect/>
          <a:stretch/>
        </p:blipFill>
        <p:spPr>
          <a:xfrm>
            <a:off x="959705" y="1575955"/>
            <a:ext cx="9862557" cy="1946688"/>
          </a:xfrm>
          <a:prstGeom prst="rect">
            <a:avLst/>
          </a:prstGeom>
        </p:spPr>
      </p:pic>
      <p:sp>
        <p:nvSpPr>
          <p:cNvPr id="10" name="Rectangle 9">
            <a:extLst>
              <a:ext uri="{FF2B5EF4-FFF2-40B4-BE49-F238E27FC236}">
                <a16:creationId xmlns:a16="http://schemas.microsoft.com/office/drawing/2014/main" id="{D16EB6BC-F2E8-F445-9066-1C2F284C0C36}"/>
              </a:ext>
            </a:extLst>
          </p:cNvPr>
          <p:cNvSpPr/>
          <p:nvPr/>
        </p:nvSpPr>
        <p:spPr>
          <a:xfrm>
            <a:off x="4112407" y="2288636"/>
            <a:ext cx="1280208" cy="337625"/>
          </a:xfrm>
          <a:prstGeom prst="rect">
            <a:avLst/>
          </a:prstGeom>
          <a:solidFill>
            <a:srgbClr val="FFD9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4EF249C-5297-2145-855D-859AA7DD39DD}"/>
              </a:ext>
            </a:extLst>
          </p:cNvPr>
          <p:cNvCxnSpPr>
            <a:cxnSpLocks/>
          </p:cNvCxnSpPr>
          <p:nvPr/>
        </p:nvCxnSpPr>
        <p:spPr>
          <a:xfrm>
            <a:off x="5392615" y="2626261"/>
            <a:ext cx="1345810" cy="16911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0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043" y="-82783"/>
            <a:ext cx="11375870" cy="1325563"/>
          </a:xfrm>
        </p:spPr>
        <p:txBody>
          <a:bodyPr/>
          <a:lstStyle/>
          <a:p>
            <a:r>
              <a:rPr lang="en-US" dirty="0"/>
              <a:t>Data QC - Summary</a:t>
            </a:r>
          </a:p>
        </p:txBody>
      </p:sp>
      <p:sp>
        <p:nvSpPr>
          <p:cNvPr id="4" name="Slide Number Placeholder 3">
            <a:extLst>
              <a:ext uri="{FF2B5EF4-FFF2-40B4-BE49-F238E27FC236}">
                <a16:creationId xmlns:a16="http://schemas.microsoft.com/office/drawing/2014/main" id="{B6664953-38D7-194E-A615-71BC3499F120}"/>
              </a:ext>
            </a:extLst>
          </p:cNvPr>
          <p:cNvSpPr>
            <a:spLocks noGrp="1"/>
          </p:cNvSpPr>
          <p:nvPr>
            <p:ph type="sldNum" sz="quarter" idx="12"/>
          </p:nvPr>
        </p:nvSpPr>
        <p:spPr/>
        <p:txBody>
          <a:bodyPr/>
          <a:lstStyle/>
          <a:p>
            <a:fld id="{D59687A4-4E43-9F42-AA9A-FE636057E8A1}" type="slidenum">
              <a:rPr lang="en-US" smtClean="0"/>
              <a:t>25</a:t>
            </a:fld>
            <a:endParaRPr lang="en-US"/>
          </a:p>
        </p:txBody>
      </p:sp>
      <p:sp>
        <p:nvSpPr>
          <p:cNvPr id="10" name="TextBox 9">
            <a:extLst>
              <a:ext uri="{FF2B5EF4-FFF2-40B4-BE49-F238E27FC236}">
                <a16:creationId xmlns:a16="http://schemas.microsoft.com/office/drawing/2014/main" id="{D2CCDB4B-B2E7-D749-8B1A-00A342ED317A}"/>
              </a:ext>
            </a:extLst>
          </p:cNvPr>
          <p:cNvSpPr txBox="1"/>
          <p:nvPr/>
        </p:nvSpPr>
        <p:spPr>
          <a:xfrm>
            <a:off x="286043" y="1120454"/>
            <a:ext cx="11619914" cy="3816429"/>
          </a:xfrm>
          <a:prstGeom prst="rect">
            <a:avLst/>
          </a:prstGeom>
          <a:noFill/>
          <a:ln w="25400">
            <a:noFill/>
          </a:ln>
        </p:spPr>
        <p:txBody>
          <a:bodyPr wrap="square" rtlCol="0">
            <a:spAutoFit/>
          </a:bodyPr>
          <a:lstStyle/>
          <a:p>
            <a:pPr marL="285750" indent="-285750">
              <a:buFont typeface="Arial" panose="020B0604020202020204" pitchFamily="34" charset="0"/>
              <a:buChar char="•"/>
            </a:pPr>
            <a:r>
              <a:rPr lang="en-US" sz="2200" dirty="0"/>
              <a:t>Data QC does not always imply we want to forcefully clean data</a:t>
            </a:r>
          </a:p>
          <a:p>
            <a:pPr marL="742950" lvl="1" indent="-285750">
              <a:buFont typeface="Arial" panose="020B0604020202020204" pitchFamily="34" charset="0"/>
              <a:buChar char="•"/>
            </a:pPr>
            <a:r>
              <a:rPr lang="en-US" sz="2200" dirty="0"/>
              <a:t>We want to see if there are red flags</a:t>
            </a:r>
          </a:p>
          <a:p>
            <a:pPr marL="742950" lvl="1" indent="-285750">
              <a:buFont typeface="Arial" panose="020B0604020202020204" pitchFamily="34" charset="0"/>
              <a:buChar char="•"/>
            </a:pPr>
            <a:r>
              <a:rPr lang="en-US" sz="2200" dirty="0"/>
              <a:t>If the flags are obvious, we can remove them. Else, we keep the flags in mind while we analyze the data downstream and clean data later using additional (biological) reasoning</a:t>
            </a:r>
            <a:br>
              <a:rPr lang="en-US" sz="2200" dirty="0"/>
            </a:br>
            <a:endParaRPr lang="en-US" sz="2200" dirty="0"/>
          </a:p>
          <a:p>
            <a:pPr marL="285750" indent="-285750">
              <a:buFont typeface="Arial" panose="020B0604020202020204" pitchFamily="34" charset="0"/>
              <a:buChar char="•"/>
            </a:pPr>
            <a:r>
              <a:rPr lang="en-US" sz="2200" dirty="0"/>
              <a:t>By doing basic QC we get a “feel” for the data</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Additional QC metrics:</a:t>
            </a:r>
          </a:p>
          <a:p>
            <a:pPr marL="742950" lvl="1" indent="-285750">
              <a:buFont typeface="Arial" panose="020B0604020202020204" pitchFamily="34" charset="0"/>
              <a:buChar char="•"/>
            </a:pPr>
            <a:r>
              <a:rPr lang="en-US" sz="2200" dirty="0"/>
              <a:t>Study ribosomal content like we did for mitochondrial content</a:t>
            </a:r>
          </a:p>
          <a:p>
            <a:pPr marL="742950" lvl="1" indent="-285750">
              <a:buFont typeface="Arial" panose="020B0604020202020204" pitchFamily="34" charset="0"/>
              <a:buChar char="•"/>
            </a:pPr>
            <a:r>
              <a:rPr lang="en-US" sz="2200" dirty="0"/>
              <a:t>Use advanced tools such as </a:t>
            </a:r>
            <a:r>
              <a:rPr lang="en-US" sz="2200" dirty="0" err="1"/>
              <a:t>CellBender</a:t>
            </a:r>
            <a:r>
              <a:rPr lang="en-US" sz="2200" dirty="0"/>
              <a:t> to correct gene expression counts</a:t>
            </a:r>
          </a:p>
          <a:p>
            <a:pPr marL="742950" lvl="1"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1028872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043" y="-82783"/>
            <a:ext cx="11375870" cy="1325563"/>
          </a:xfrm>
        </p:spPr>
        <p:txBody>
          <a:bodyPr/>
          <a:lstStyle/>
          <a:p>
            <a:r>
              <a:rPr lang="en-US" dirty="0"/>
              <a:t>Data QC – (Ribosomal content)</a:t>
            </a:r>
          </a:p>
        </p:txBody>
      </p:sp>
      <p:sp>
        <p:nvSpPr>
          <p:cNvPr id="4" name="Slide Number Placeholder 3">
            <a:extLst>
              <a:ext uri="{FF2B5EF4-FFF2-40B4-BE49-F238E27FC236}">
                <a16:creationId xmlns:a16="http://schemas.microsoft.com/office/drawing/2014/main" id="{B6664953-38D7-194E-A615-71BC3499F120}"/>
              </a:ext>
            </a:extLst>
          </p:cNvPr>
          <p:cNvSpPr>
            <a:spLocks noGrp="1"/>
          </p:cNvSpPr>
          <p:nvPr>
            <p:ph type="sldNum" sz="quarter" idx="12"/>
          </p:nvPr>
        </p:nvSpPr>
        <p:spPr/>
        <p:txBody>
          <a:bodyPr/>
          <a:lstStyle/>
          <a:p>
            <a:fld id="{D59687A4-4E43-9F42-AA9A-FE636057E8A1}" type="slidenum">
              <a:rPr lang="en-US" smtClean="0"/>
              <a:t>26</a:t>
            </a:fld>
            <a:endParaRPr lang="en-US"/>
          </a:p>
        </p:txBody>
      </p:sp>
      <p:pic>
        <p:nvPicPr>
          <p:cNvPr id="3" name="Picture 2">
            <a:extLst>
              <a:ext uri="{FF2B5EF4-FFF2-40B4-BE49-F238E27FC236}">
                <a16:creationId xmlns:a16="http://schemas.microsoft.com/office/drawing/2014/main" id="{D9B3A059-CB2E-064F-AC82-736A3B553D6E}"/>
              </a:ext>
            </a:extLst>
          </p:cNvPr>
          <p:cNvPicPr>
            <a:picLocks noChangeAspect="1"/>
          </p:cNvPicPr>
          <p:nvPr/>
        </p:nvPicPr>
        <p:blipFill>
          <a:blip r:embed="rId2"/>
          <a:srcRect/>
          <a:stretch/>
        </p:blipFill>
        <p:spPr>
          <a:xfrm>
            <a:off x="284636" y="1060217"/>
            <a:ext cx="7235043" cy="5661257"/>
          </a:xfrm>
          <a:prstGeom prst="rect">
            <a:avLst/>
          </a:prstGeom>
        </p:spPr>
      </p:pic>
      <p:pic>
        <p:nvPicPr>
          <p:cNvPr id="5" name="Picture 4">
            <a:extLst>
              <a:ext uri="{FF2B5EF4-FFF2-40B4-BE49-F238E27FC236}">
                <a16:creationId xmlns:a16="http://schemas.microsoft.com/office/drawing/2014/main" id="{EA103903-8D41-0446-A2F5-D43AA0C537B8}"/>
              </a:ext>
            </a:extLst>
          </p:cNvPr>
          <p:cNvPicPr>
            <a:picLocks noChangeAspect="1"/>
          </p:cNvPicPr>
          <p:nvPr/>
        </p:nvPicPr>
        <p:blipFill>
          <a:blip r:embed="rId3"/>
          <a:stretch>
            <a:fillRect/>
          </a:stretch>
        </p:blipFill>
        <p:spPr>
          <a:xfrm>
            <a:off x="5799504" y="1590935"/>
            <a:ext cx="5554296" cy="2208630"/>
          </a:xfrm>
          <a:prstGeom prst="rect">
            <a:avLst/>
          </a:prstGeom>
          <a:ln>
            <a:solidFill>
              <a:schemeClr val="tx1"/>
            </a:solidFill>
          </a:ln>
        </p:spPr>
      </p:pic>
    </p:spTree>
    <p:extLst>
      <p:ext uri="{BB962C8B-B14F-4D97-AF65-F5344CB8AC3E}">
        <p14:creationId xmlns:p14="http://schemas.microsoft.com/office/powerpoint/2010/main" val="226646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B7D9-1FD2-4A48-ACBC-3A647A2BAC26}"/>
              </a:ext>
            </a:extLst>
          </p:cNvPr>
          <p:cNvSpPr>
            <a:spLocks noGrp="1"/>
          </p:cNvSpPr>
          <p:nvPr>
            <p:ph type="title"/>
          </p:nvPr>
        </p:nvSpPr>
        <p:spPr>
          <a:xfrm>
            <a:off x="416170" y="2362737"/>
            <a:ext cx="10515600" cy="1325563"/>
          </a:xfrm>
        </p:spPr>
        <p:txBody>
          <a:bodyPr>
            <a:normAutofit fontScale="90000"/>
          </a:bodyPr>
          <a:lstStyle/>
          <a:p>
            <a:r>
              <a:rPr lang="en-US" dirty="0"/>
              <a:t>Post data pre-processing:</a:t>
            </a:r>
            <a:br>
              <a:rPr lang="en-US" dirty="0"/>
            </a:br>
            <a:br>
              <a:rPr lang="en-US" dirty="0"/>
            </a:br>
            <a:r>
              <a:rPr lang="en-US" dirty="0"/>
              <a:t>- </a:t>
            </a:r>
            <a:r>
              <a:rPr lang="en-US" dirty="0">
                <a:solidFill>
                  <a:srgbClr val="FF0000"/>
                </a:solidFill>
              </a:rPr>
              <a:t>Data normalization</a:t>
            </a:r>
            <a:br>
              <a:rPr lang="en-US" dirty="0">
                <a:solidFill>
                  <a:srgbClr val="FF0000"/>
                </a:solidFill>
              </a:rPr>
            </a:br>
            <a:r>
              <a:rPr lang="en-US" dirty="0"/>
              <a:t>- Highly Variable Genes</a:t>
            </a:r>
            <a:br>
              <a:rPr lang="en-US" dirty="0"/>
            </a:br>
            <a:r>
              <a:rPr lang="en-US" dirty="0"/>
              <a:t>- PCA</a:t>
            </a:r>
            <a:br>
              <a:rPr lang="en-US" dirty="0"/>
            </a:br>
            <a:r>
              <a:rPr lang="en-US" dirty="0"/>
              <a:t>- Nearest Neighbor Graph</a:t>
            </a:r>
            <a:br>
              <a:rPr lang="en-US" dirty="0"/>
            </a:br>
            <a:r>
              <a:rPr lang="en-US" dirty="0"/>
              <a:t>- Visualization, Clustering </a:t>
            </a:r>
          </a:p>
        </p:txBody>
      </p:sp>
      <p:sp>
        <p:nvSpPr>
          <p:cNvPr id="4" name="Slide Number Placeholder 3">
            <a:extLst>
              <a:ext uri="{FF2B5EF4-FFF2-40B4-BE49-F238E27FC236}">
                <a16:creationId xmlns:a16="http://schemas.microsoft.com/office/drawing/2014/main" id="{44D90140-9555-8545-B113-DB2DFC3C2880}"/>
              </a:ext>
            </a:extLst>
          </p:cNvPr>
          <p:cNvSpPr>
            <a:spLocks noGrp="1"/>
          </p:cNvSpPr>
          <p:nvPr>
            <p:ph type="sldNum" sz="quarter" idx="12"/>
          </p:nvPr>
        </p:nvSpPr>
        <p:spPr/>
        <p:txBody>
          <a:bodyPr/>
          <a:lstStyle/>
          <a:p>
            <a:fld id="{D59687A4-4E43-9F42-AA9A-FE636057E8A1}" type="slidenum">
              <a:rPr lang="en-US" smtClean="0"/>
              <a:t>27</a:t>
            </a:fld>
            <a:endParaRPr lang="en-US"/>
          </a:p>
        </p:txBody>
      </p:sp>
    </p:spTree>
    <p:extLst>
      <p:ext uri="{BB962C8B-B14F-4D97-AF65-F5344CB8AC3E}">
        <p14:creationId xmlns:p14="http://schemas.microsoft.com/office/powerpoint/2010/main" val="2690338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63" y="-193676"/>
            <a:ext cx="10515600" cy="1325563"/>
          </a:xfrm>
        </p:spPr>
        <p:txBody>
          <a:bodyPr/>
          <a:lstStyle/>
          <a:p>
            <a:r>
              <a:rPr lang="en-US" dirty="0"/>
              <a:t>Data normalization</a:t>
            </a:r>
          </a:p>
        </p:txBody>
      </p:sp>
      <p:sp>
        <p:nvSpPr>
          <p:cNvPr id="3" name="Content Placeholder 2"/>
          <p:cNvSpPr>
            <a:spLocks noGrp="1"/>
          </p:cNvSpPr>
          <p:nvPr>
            <p:ph idx="1"/>
          </p:nvPr>
        </p:nvSpPr>
        <p:spPr>
          <a:xfrm>
            <a:off x="472440" y="1131887"/>
            <a:ext cx="11582400" cy="5438245"/>
          </a:xfrm>
        </p:spPr>
        <p:txBody>
          <a:bodyPr>
            <a:normAutofit/>
          </a:bodyPr>
          <a:lstStyle/>
          <a:p>
            <a:r>
              <a:rPr lang="en-US" dirty="0"/>
              <a:t>Library size normalization:</a:t>
            </a:r>
          </a:p>
          <a:p>
            <a:pPr lvl="1"/>
            <a:r>
              <a:rPr lang="en-US" dirty="0"/>
              <a:t>To correct for total mRNA count (biases due to sequencing depth) that may be driving cell-cell heterogeneity</a:t>
            </a:r>
          </a:p>
          <a:p>
            <a:pPr lvl="1"/>
            <a:r>
              <a:rPr lang="en-US" dirty="0"/>
              <a:t>Often the variance in cells seems to be driven largely by sequencing depth differences, which is not necessarily biologically relevant.</a:t>
            </a:r>
          </a:p>
          <a:p>
            <a:pPr lvl="1"/>
            <a:r>
              <a:rPr lang="en-US" dirty="0"/>
              <a:t>Most common method: Median library size normalization + log transformation</a:t>
            </a:r>
          </a:p>
          <a:p>
            <a:pPr lvl="2"/>
            <a:r>
              <a:rPr lang="en-US" dirty="0"/>
              <a:t>Inspired by TPM normalization in bulk data analysis</a:t>
            </a:r>
          </a:p>
          <a:p>
            <a:pPr lvl="2"/>
            <a:r>
              <a:rPr lang="en-US" dirty="0"/>
              <a:t>Assumes all cells should have the same total mRNA count, not always a good assumption</a:t>
            </a:r>
          </a:p>
          <a:p>
            <a:pPr lvl="1"/>
            <a:r>
              <a:rPr lang="en-US" dirty="0"/>
              <a:t>Other statistically principled tools:</a:t>
            </a:r>
          </a:p>
          <a:p>
            <a:pPr lvl="2"/>
            <a:r>
              <a:rPr lang="en-US" dirty="0"/>
              <a:t>Scran (</a:t>
            </a:r>
            <a:r>
              <a:rPr lang="en-US" dirty="0">
                <a:hlinkClick r:id="rId2"/>
              </a:rPr>
              <a:t>https://genomebiology.biomedcentral.com/articles/10.1186/s13059-016-0947-7</a:t>
            </a:r>
            <a:r>
              <a:rPr lang="en-US" dirty="0"/>
              <a:t>)</a:t>
            </a:r>
          </a:p>
          <a:p>
            <a:pPr lvl="2"/>
            <a:r>
              <a:rPr lang="en-US" dirty="0" err="1"/>
              <a:t>Sctransform</a:t>
            </a:r>
            <a:r>
              <a:rPr lang="en-US" dirty="0"/>
              <a:t> (</a:t>
            </a:r>
            <a:r>
              <a:rPr lang="en-US" dirty="0">
                <a:hlinkClick r:id="rId3"/>
              </a:rPr>
              <a:t>https://genomebiology.biomedcentral.com/articles/10.1186/s13059-019-1874-1</a:t>
            </a:r>
            <a:r>
              <a:rPr lang="en-US" dirty="0"/>
              <a:t>)</a:t>
            </a:r>
          </a:p>
          <a:p>
            <a:pPr marL="0" indent="0">
              <a:buNone/>
            </a:pPr>
            <a:endParaRPr lang="en-US" dirty="0"/>
          </a:p>
          <a:p>
            <a:pPr lvl="2">
              <a:buFont typeface="Wingdings" charset="2"/>
              <a:buChar char="§"/>
            </a:pPr>
            <a:endParaRPr lang="en-US" dirty="0"/>
          </a:p>
          <a:p>
            <a:pPr lvl="2">
              <a:buFont typeface="Wingdings" charset="2"/>
              <a:buChar char="§"/>
            </a:pPr>
            <a:endParaRPr lang="en-US" dirty="0"/>
          </a:p>
        </p:txBody>
      </p:sp>
      <p:sp>
        <p:nvSpPr>
          <p:cNvPr id="4" name="Slide Number Placeholder 3">
            <a:extLst>
              <a:ext uri="{FF2B5EF4-FFF2-40B4-BE49-F238E27FC236}">
                <a16:creationId xmlns:a16="http://schemas.microsoft.com/office/drawing/2014/main" id="{491B110A-CCC9-3049-8CDA-E4EAE107F8A2}"/>
              </a:ext>
            </a:extLst>
          </p:cNvPr>
          <p:cNvSpPr>
            <a:spLocks noGrp="1"/>
          </p:cNvSpPr>
          <p:nvPr>
            <p:ph type="sldNum" sz="quarter" idx="12"/>
          </p:nvPr>
        </p:nvSpPr>
        <p:spPr/>
        <p:txBody>
          <a:bodyPr/>
          <a:lstStyle/>
          <a:p>
            <a:fld id="{D59687A4-4E43-9F42-AA9A-FE636057E8A1}" type="slidenum">
              <a:rPr lang="en-US" smtClean="0"/>
              <a:t>28</a:t>
            </a:fld>
            <a:endParaRPr lang="en-US"/>
          </a:p>
        </p:txBody>
      </p:sp>
    </p:spTree>
    <p:extLst>
      <p:ext uri="{BB962C8B-B14F-4D97-AF65-F5344CB8AC3E}">
        <p14:creationId xmlns:p14="http://schemas.microsoft.com/office/powerpoint/2010/main" val="1521772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115B-AEE6-3146-B6D3-D6F94EB3A758}"/>
              </a:ext>
            </a:extLst>
          </p:cNvPr>
          <p:cNvSpPr>
            <a:spLocks noGrp="1"/>
          </p:cNvSpPr>
          <p:nvPr>
            <p:ph type="title"/>
          </p:nvPr>
        </p:nvSpPr>
        <p:spPr>
          <a:xfrm>
            <a:off x="152400" y="178573"/>
            <a:ext cx="11887200" cy="1325563"/>
          </a:xfrm>
        </p:spPr>
        <p:txBody>
          <a:bodyPr/>
          <a:lstStyle/>
          <a:p>
            <a:r>
              <a:rPr lang="en-US" dirty="0"/>
              <a:t>Data normalization – Method 1 (Median library size + log transformation)</a:t>
            </a:r>
          </a:p>
        </p:txBody>
      </p:sp>
      <p:sp>
        <p:nvSpPr>
          <p:cNvPr id="4" name="Slide Number Placeholder 3">
            <a:extLst>
              <a:ext uri="{FF2B5EF4-FFF2-40B4-BE49-F238E27FC236}">
                <a16:creationId xmlns:a16="http://schemas.microsoft.com/office/drawing/2014/main" id="{BEF678D3-5C70-FA4A-A91D-AC9BB9E33E5D}"/>
              </a:ext>
            </a:extLst>
          </p:cNvPr>
          <p:cNvSpPr>
            <a:spLocks noGrp="1"/>
          </p:cNvSpPr>
          <p:nvPr>
            <p:ph type="sldNum" sz="quarter" idx="12"/>
          </p:nvPr>
        </p:nvSpPr>
        <p:spPr/>
        <p:txBody>
          <a:bodyPr/>
          <a:lstStyle/>
          <a:p>
            <a:fld id="{D59687A4-4E43-9F42-AA9A-FE636057E8A1}" type="slidenum">
              <a:rPr lang="en-US" smtClean="0"/>
              <a:t>29</a:t>
            </a:fld>
            <a:endParaRPr lang="en-US"/>
          </a:p>
        </p:txBody>
      </p:sp>
      <p:grpSp>
        <p:nvGrpSpPr>
          <p:cNvPr id="8" name="Group 7">
            <a:extLst>
              <a:ext uri="{FF2B5EF4-FFF2-40B4-BE49-F238E27FC236}">
                <a16:creationId xmlns:a16="http://schemas.microsoft.com/office/drawing/2014/main" id="{47C1B7DA-1EBD-7841-AF21-63E7535124F8}"/>
              </a:ext>
            </a:extLst>
          </p:cNvPr>
          <p:cNvGrpSpPr/>
          <p:nvPr/>
        </p:nvGrpSpPr>
        <p:grpSpPr>
          <a:xfrm>
            <a:off x="1383475" y="2382321"/>
            <a:ext cx="9464386" cy="1210956"/>
            <a:chOff x="1383475" y="4233553"/>
            <a:chExt cx="9464386" cy="1210956"/>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E332B3-F9D0-0F4A-BEE4-C959EAE4879F}"/>
                    </a:ext>
                  </a:extLst>
                </p:cNvPr>
                <p:cNvSpPr txBox="1"/>
                <p:nvPr/>
              </p:nvSpPr>
              <p:spPr>
                <a:xfrm>
                  <a:off x="1383475" y="4233553"/>
                  <a:ext cx="9464386"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𝑁𝑜𝑟𝑚𝑎𝑙𝑖𝑧𝑒𝑑</m:t>
                        </m:r>
                        <m:r>
                          <a:rPr lang="en-US" b="0" i="1" smtClean="0">
                            <a:latin typeface="Cambria Math" panose="02040503050406030204" pitchFamily="18" charset="0"/>
                          </a:rPr>
                          <m:t> </m:t>
                        </m:r>
                        <m:r>
                          <a:rPr lang="en-US" b="0" i="1" smtClean="0">
                            <a:latin typeface="Cambria Math" panose="02040503050406030204" pitchFamily="18" charset="0"/>
                          </a:rPr>
                          <m:t>𝑐𝑒𝑙𝑙</m:t>
                        </m:r>
                        <m:r>
                          <a:rPr lang="en-US" b="0" i="1" smtClean="0">
                            <a:latin typeface="Cambria Math" panose="02040503050406030204" pitchFamily="18" charset="0"/>
                          </a:rPr>
                          <m:t> </m:t>
                        </m:r>
                        <m:r>
                          <a:rPr lang="en-US" b="0" i="1" smtClean="0">
                            <a:latin typeface="Cambria Math" panose="02040503050406030204" pitchFamily="18" charset="0"/>
                          </a:rPr>
                          <m:t>𝑒𝑥𝑝𝑟𝑒𝑠𝑠𝑖𝑜𝑛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𝑟𝑎𝑤</m:t>
                            </m:r>
                            <m:r>
                              <a:rPr lang="en-US" b="0" i="1" smtClean="0">
                                <a:latin typeface="Cambria Math" panose="02040503050406030204" pitchFamily="18" charset="0"/>
                              </a:rPr>
                              <m:t> </m:t>
                            </m:r>
                            <m:r>
                              <a:rPr lang="en-US" b="0" i="1" smtClean="0">
                                <a:latin typeface="Cambria Math" panose="02040503050406030204" pitchFamily="18" charset="0"/>
                              </a:rPr>
                              <m:t>𝑐𝑒𝑙𝑙</m:t>
                            </m:r>
                            <m:r>
                              <a:rPr lang="en-US" b="0" i="1" smtClean="0">
                                <a:latin typeface="Cambria Math" panose="02040503050406030204" pitchFamily="18" charset="0"/>
                              </a:rPr>
                              <m:t> </m:t>
                            </m:r>
                            <m:r>
                              <a:rPr lang="en-US" b="0" i="1" smtClean="0">
                                <a:latin typeface="Cambria Math" panose="02040503050406030204" pitchFamily="18" charset="0"/>
                              </a:rPr>
                              <m:t>𝑒𝑥𝑝𝑟𝑒𝑠𝑠𝑖𝑜𝑛</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𝑅𝑁𝐴</m:t>
                            </m:r>
                            <m:r>
                              <a:rPr lang="en-US" b="0" i="1" smtClean="0">
                                <a:latin typeface="Cambria Math" panose="02040503050406030204" pitchFamily="18" charset="0"/>
                              </a:rPr>
                              <m:t> </m:t>
                            </m:r>
                            <m:r>
                              <a:rPr lang="en-US" b="0" i="1" smtClean="0">
                                <a:latin typeface="Cambria Math" panose="02040503050406030204" pitchFamily="18" charset="0"/>
                              </a:rPr>
                              <m:t>𝑐𝑜𝑢𝑛𝑡𝑠</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𝑀𝑒𝑑𝑖𝑎𝑛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𝑡𝑜𝑡𝑎𝑙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𝑅𝑁𝐴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𝑐𝑜𝑢𝑛𝑡𝑠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𝑎𝑐𝑟𝑜𝑠𝑠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𝑐𝑒𝑙𝑙𝑠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DBE332B3-F9D0-0F4A-BEE4-C959EAE4879F}"/>
                    </a:ext>
                  </a:extLst>
                </p:cNvPr>
                <p:cNvSpPr txBox="1">
                  <a:spLocks noRot="1" noChangeAspect="1" noMove="1" noResize="1" noEditPoints="1" noAdjustHandles="1" noChangeArrowheads="1" noChangeShapeType="1" noTextEdit="1"/>
                </p:cNvSpPr>
                <p:nvPr/>
              </p:nvSpPr>
              <p:spPr>
                <a:xfrm>
                  <a:off x="1383475" y="4233553"/>
                  <a:ext cx="9464386" cy="525978"/>
                </a:xfrm>
                <a:prstGeom prst="rect">
                  <a:avLst/>
                </a:prstGeom>
                <a:blipFill>
                  <a:blip r:embed="rId2"/>
                  <a:stretch>
                    <a:fillRect t="-6977" r="-402" b="-30233"/>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FE43737D-3D92-A140-A243-6F6C66495729}"/>
                </a:ext>
              </a:extLst>
            </p:cNvPr>
            <p:cNvSpPr/>
            <p:nvPr/>
          </p:nvSpPr>
          <p:spPr>
            <a:xfrm rot="5400000">
              <a:off x="8631490" y="2933892"/>
              <a:ext cx="332509" cy="38513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46E2B21-26E4-334C-822C-AFD108BA1CD8}"/>
                </a:ext>
              </a:extLst>
            </p:cNvPr>
            <p:cNvSpPr txBox="1"/>
            <p:nvPr/>
          </p:nvSpPr>
          <p:spPr>
            <a:xfrm>
              <a:off x="8075221" y="5075177"/>
              <a:ext cx="2648197" cy="369332"/>
            </a:xfrm>
            <a:prstGeom prst="rect">
              <a:avLst/>
            </a:prstGeom>
            <a:noFill/>
          </p:spPr>
          <p:txBody>
            <a:bodyPr wrap="square" rtlCol="0">
              <a:spAutoFit/>
            </a:bodyPr>
            <a:lstStyle/>
            <a:p>
              <a:r>
                <a:rPr lang="en-US" dirty="0"/>
                <a:t>Scaling constant</a:t>
              </a:r>
            </a:p>
          </p:txBody>
        </p:sp>
      </p:grpSp>
      <p:sp>
        <p:nvSpPr>
          <p:cNvPr id="7" name="TextBox 6">
            <a:extLst>
              <a:ext uri="{FF2B5EF4-FFF2-40B4-BE49-F238E27FC236}">
                <a16:creationId xmlns:a16="http://schemas.microsoft.com/office/drawing/2014/main" id="{C74A50F9-5FAB-154E-AFE2-8A8817F0422B}"/>
              </a:ext>
            </a:extLst>
          </p:cNvPr>
          <p:cNvSpPr txBox="1"/>
          <p:nvPr/>
        </p:nvSpPr>
        <p:spPr>
          <a:xfrm>
            <a:off x="304800" y="1951513"/>
            <a:ext cx="1163782" cy="2585323"/>
          </a:xfrm>
          <a:prstGeom prst="rect">
            <a:avLst/>
          </a:prstGeom>
          <a:noFill/>
        </p:spPr>
        <p:txBody>
          <a:bodyPr wrap="square" rtlCol="0">
            <a:spAutoFit/>
          </a:bodyPr>
          <a:lstStyle/>
          <a:p>
            <a:endParaRPr lang="en-US" dirty="0"/>
          </a:p>
          <a:p>
            <a:endParaRPr lang="en-US" dirty="0"/>
          </a:p>
          <a:p>
            <a:r>
              <a:rPr lang="en-US" dirty="0"/>
              <a:t>Step 1:</a:t>
            </a:r>
          </a:p>
          <a:p>
            <a:endParaRPr lang="en-US" dirty="0"/>
          </a:p>
          <a:p>
            <a:endParaRPr lang="en-US" dirty="0"/>
          </a:p>
          <a:p>
            <a:endParaRPr lang="en-US" dirty="0"/>
          </a:p>
          <a:p>
            <a:endParaRPr lang="en-US" dirty="0"/>
          </a:p>
          <a:p>
            <a:endParaRPr lang="en-US" dirty="0"/>
          </a:p>
          <a:p>
            <a:r>
              <a:rPr lang="en-US" dirty="0"/>
              <a:t>Step 2: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57F937-914C-5A4A-B9CE-3A30B2C8CC0C}"/>
                  </a:ext>
                </a:extLst>
              </p:cNvPr>
              <p:cNvSpPr txBox="1"/>
              <p:nvPr/>
            </p:nvSpPr>
            <p:spPr>
              <a:xfrm>
                <a:off x="1219199" y="4140661"/>
                <a:ext cx="721360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𝑁𝑜𝑟𝑚𝑎𝑙𝑖𝑧𝑒𝑑</m:t>
                      </m:r>
                      <m:r>
                        <a:rPr lang="en-US" b="0" i="1" smtClean="0">
                          <a:latin typeface="Cambria Math" panose="02040503050406030204" pitchFamily="18" charset="0"/>
                        </a:rPr>
                        <m:t> </m:t>
                      </m:r>
                      <m:r>
                        <a:rPr lang="en-US" b="0" i="1" smtClean="0">
                          <a:latin typeface="Cambria Math" panose="02040503050406030204" pitchFamily="18" charset="0"/>
                        </a:rPr>
                        <m:t>𝑐𝑒𝑙𝑙</m:t>
                      </m:r>
                      <m:r>
                        <a:rPr lang="en-US" b="0" i="1" smtClean="0">
                          <a:latin typeface="Cambria Math" panose="02040503050406030204" pitchFamily="18" charset="0"/>
                        </a:rPr>
                        <m:t> </m:t>
                      </m:r>
                      <m:r>
                        <a:rPr lang="en-US" b="0" i="1" smtClean="0">
                          <a:latin typeface="Cambria Math" panose="02040503050406030204" pitchFamily="18" charset="0"/>
                        </a:rPr>
                        <m:t>𝑒𝑥𝑝𝑟𝑒𝑠𝑠𝑖𝑜𝑛</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𝑁𝑜𝑟𝑚𝑎𝑙𝑖𝑧𝑒𝑑</m:t>
                      </m:r>
                      <m:r>
                        <a:rPr lang="en-US" b="0" i="1" smtClean="0">
                          <a:latin typeface="Cambria Math" panose="02040503050406030204" pitchFamily="18" charset="0"/>
                        </a:rPr>
                        <m:t> </m:t>
                      </m:r>
                      <m:r>
                        <a:rPr lang="en-US" b="0" i="1" smtClean="0">
                          <a:latin typeface="Cambria Math" panose="02040503050406030204" pitchFamily="18" charset="0"/>
                        </a:rPr>
                        <m:t>𝑐𝑒𝑙𝑙</m:t>
                      </m:r>
                      <m:r>
                        <a:rPr lang="en-US" b="0" i="1" smtClean="0">
                          <a:latin typeface="Cambria Math" panose="02040503050406030204" pitchFamily="18" charset="0"/>
                        </a:rPr>
                        <m:t> </m:t>
                      </m:r>
                      <m:r>
                        <a:rPr lang="en-US" b="0" i="1" smtClean="0">
                          <a:latin typeface="Cambria Math" panose="02040503050406030204" pitchFamily="18" charset="0"/>
                        </a:rPr>
                        <m:t>𝑒𝑥𝑝𝑟𝑒𝑠𝑠𝑖𝑜𝑛</m:t>
                      </m:r>
                      <m:r>
                        <a:rPr lang="en-US" b="0" i="1" smtClean="0">
                          <a:latin typeface="Cambria Math" panose="02040503050406030204" pitchFamily="18" charset="0"/>
                        </a:rPr>
                        <m:t>+1)</m:t>
                      </m:r>
                    </m:oMath>
                  </m:oMathPara>
                </a14:m>
                <a:endParaRPr lang="en-US" dirty="0"/>
              </a:p>
            </p:txBody>
          </p:sp>
        </mc:Choice>
        <mc:Fallback xmlns="">
          <p:sp>
            <p:nvSpPr>
              <p:cNvPr id="10" name="TextBox 9">
                <a:extLst>
                  <a:ext uri="{FF2B5EF4-FFF2-40B4-BE49-F238E27FC236}">
                    <a16:creationId xmlns:a16="http://schemas.microsoft.com/office/drawing/2014/main" id="{7157F937-914C-5A4A-B9CE-3A30B2C8CC0C}"/>
                  </a:ext>
                </a:extLst>
              </p:cNvPr>
              <p:cNvSpPr txBox="1">
                <a:spLocks noRot="1" noChangeAspect="1" noMove="1" noResize="1" noEditPoints="1" noAdjustHandles="1" noChangeArrowheads="1" noChangeShapeType="1" noTextEdit="1"/>
              </p:cNvSpPr>
              <p:nvPr/>
            </p:nvSpPr>
            <p:spPr>
              <a:xfrm>
                <a:off x="1219199" y="4140661"/>
                <a:ext cx="7213601" cy="369332"/>
              </a:xfrm>
              <a:prstGeom prst="rect">
                <a:avLst/>
              </a:prstGeom>
              <a:blipFill>
                <a:blip r:embed="rId3"/>
                <a:stretch>
                  <a:fillRect b="-1290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99E8C8C-87F4-F543-92DE-00D0B4A15F82}"/>
              </a:ext>
            </a:extLst>
          </p:cNvPr>
          <p:cNvCxnSpPr/>
          <p:nvPr/>
        </p:nvCxnSpPr>
        <p:spPr>
          <a:xfrm>
            <a:off x="8075221" y="4509993"/>
            <a:ext cx="0" cy="53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7CBCCB-40B9-3F44-8F72-4C13A7B79764}"/>
              </a:ext>
            </a:extLst>
          </p:cNvPr>
          <p:cNvSpPr txBox="1"/>
          <p:nvPr/>
        </p:nvSpPr>
        <p:spPr>
          <a:xfrm>
            <a:off x="4414429" y="5080659"/>
            <a:ext cx="4470399" cy="369332"/>
          </a:xfrm>
          <a:prstGeom prst="rect">
            <a:avLst/>
          </a:prstGeom>
          <a:noFill/>
          <a:ln>
            <a:solidFill>
              <a:schemeClr val="tx1"/>
            </a:solidFill>
          </a:ln>
        </p:spPr>
        <p:txBody>
          <a:bodyPr wrap="square" rtlCol="0">
            <a:spAutoFit/>
          </a:bodyPr>
          <a:lstStyle/>
          <a:p>
            <a:r>
              <a:rPr lang="en-US" dirty="0" err="1"/>
              <a:t>Pseudocount</a:t>
            </a:r>
            <a:r>
              <a:rPr lang="en-US" dirty="0"/>
              <a:t> to ensure 0 raw counts stay as 0.</a:t>
            </a:r>
          </a:p>
        </p:txBody>
      </p:sp>
    </p:spTree>
    <p:extLst>
      <p:ext uri="{BB962C8B-B14F-4D97-AF65-F5344CB8AC3E}">
        <p14:creationId xmlns:p14="http://schemas.microsoft.com/office/powerpoint/2010/main" val="319155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2D204-4691-8949-B1B9-DB404B91382D}"/>
              </a:ext>
            </a:extLst>
          </p:cNvPr>
          <p:cNvSpPr>
            <a:spLocks noGrp="1"/>
          </p:cNvSpPr>
          <p:nvPr>
            <p:ph type="title"/>
          </p:nvPr>
        </p:nvSpPr>
        <p:spPr>
          <a:xfrm>
            <a:off x="265214" y="0"/>
            <a:ext cx="11661569" cy="1325563"/>
          </a:xfrm>
        </p:spPr>
        <p:txBody>
          <a:bodyPr/>
          <a:lstStyle/>
          <a:p>
            <a:r>
              <a:rPr lang="en-US" dirty="0"/>
              <a:t>Overview of this workshop</a:t>
            </a:r>
          </a:p>
        </p:txBody>
      </p:sp>
      <p:sp>
        <p:nvSpPr>
          <p:cNvPr id="4" name="Slide Number Placeholder 3">
            <a:extLst>
              <a:ext uri="{FF2B5EF4-FFF2-40B4-BE49-F238E27FC236}">
                <a16:creationId xmlns:a16="http://schemas.microsoft.com/office/drawing/2014/main" id="{37B2DA16-DEBB-154D-9D42-D0E42F6EBB3F}"/>
              </a:ext>
            </a:extLst>
          </p:cNvPr>
          <p:cNvSpPr>
            <a:spLocks noGrp="1"/>
          </p:cNvSpPr>
          <p:nvPr>
            <p:ph type="sldNum" sz="quarter" idx="12"/>
          </p:nvPr>
        </p:nvSpPr>
        <p:spPr/>
        <p:txBody>
          <a:bodyPr/>
          <a:lstStyle/>
          <a:p>
            <a:fld id="{D59687A4-4E43-9F42-AA9A-FE636057E8A1}" type="slidenum">
              <a:rPr lang="en-US" smtClean="0"/>
              <a:t>3</a:t>
            </a:fld>
            <a:endParaRPr lang="en-US"/>
          </a:p>
        </p:txBody>
      </p:sp>
      <p:graphicFrame>
        <p:nvGraphicFramePr>
          <p:cNvPr id="5" name="Table 5">
            <a:extLst>
              <a:ext uri="{FF2B5EF4-FFF2-40B4-BE49-F238E27FC236}">
                <a16:creationId xmlns:a16="http://schemas.microsoft.com/office/drawing/2014/main" id="{F77AF39A-8BD6-4742-BA26-B26389A06725}"/>
              </a:ext>
            </a:extLst>
          </p:cNvPr>
          <p:cNvGraphicFramePr>
            <a:graphicFrameLocks noGrp="1"/>
          </p:cNvGraphicFramePr>
          <p:nvPr>
            <p:extLst>
              <p:ext uri="{D42A27DB-BD31-4B8C-83A1-F6EECF244321}">
                <p14:modId xmlns:p14="http://schemas.microsoft.com/office/powerpoint/2010/main" val="80728106"/>
              </p:ext>
            </p:extLst>
          </p:nvPr>
        </p:nvGraphicFramePr>
        <p:xfrm>
          <a:off x="417614" y="1274461"/>
          <a:ext cx="11356768" cy="3211797"/>
        </p:xfrm>
        <a:graphic>
          <a:graphicData uri="http://schemas.openxmlformats.org/drawingml/2006/table">
            <a:tbl>
              <a:tblPr firstRow="1" bandRow="1">
                <a:tableStyleId>{793D81CF-94F2-401A-BA57-92F5A7B2D0C5}</a:tableStyleId>
              </a:tblPr>
              <a:tblGrid>
                <a:gridCol w="5678384">
                  <a:extLst>
                    <a:ext uri="{9D8B030D-6E8A-4147-A177-3AD203B41FA5}">
                      <a16:colId xmlns:a16="http://schemas.microsoft.com/office/drawing/2014/main" val="4196066057"/>
                    </a:ext>
                  </a:extLst>
                </a:gridCol>
                <a:gridCol w="5678384">
                  <a:extLst>
                    <a:ext uri="{9D8B030D-6E8A-4147-A177-3AD203B41FA5}">
                      <a16:colId xmlns:a16="http://schemas.microsoft.com/office/drawing/2014/main" val="2882885160"/>
                    </a:ext>
                  </a:extLst>
                </a:gridCol>
              </a:tblGrid>
              <a:tr h="377157">
                <a:tc>
                  <a:txBody>
                    <a:bodyPr/>
                    <a:lstStyle/>
                    <a:p>
                      <a:pPr algn="ctr"/>
                      <a:r>
                        <a:rPr lang="en-US" dirty="0"/>
                        <a:t>Goals</a:t>
                      </a:r>
                    </a:p>
                  </a:txBody>
                  <a:tcPr/>
                </a:tc>
                <a:tc>
                  <a:txBody>
                    <a:bodyPr/>
                    <a:lstStyle/>
                    <a:p>
                      <a:pPr algn="ctr"/>
                      <a:r>
                        <a:rPr lang="en-US" dirty="0"/>
                        <a:t>To be careful about</a:t>
                      </a:r>
                    </a:p>
                  </a:txBody>
                  <a:tcPr/>
                </a:tc>
                <a:extLst>
                  <a:ext uri="{0D108BD9-81ED-4DB2-BD59-A6C34878D82A}">
                    <a16:rowId xmlns:a16="http://schemas.microsoft.com/office/drawing/2014/main" val="3100246799"/>
                  </a:ext>
                </a:extLst>
              </a:tr>
              <a:tr h="2462880">
                <a:tc>
                  <a:txBody>
                    <a:bodyPr/>
                    <a:lstStyle/>
                    <a:p>
                      <a:pPr marL="285750" indent="-285750">
                        <a:buFontTx/>
                        <a:buChar char="-"/>
                      </a:pPr>
                      <a:r>
                        <a:rPr lang="en-US" dirty="0"/>
                        <a:t>Enable you to analyze </a:t>
                      </a:r>
                      <a:r>
                        <a:rPr lang="en-US" dirty="0" err="1"/>
                        <a:t>scRNAseq</a:t>
                      </a:r>
                      <a:r>
                        <a:rPr lang="en-US" dirty="0"/>
                        <a:t> data</a:t>
                      </a:r>
                    </a:p>
                    <a:p>
                      <a:pPr marL="285750" indent="-285750">
                        <a:buFontTx/>
                        <a:buChar char="-"/>
                      </a:pPr>
                      <a:endParaRPr lang="en-US" dirty="0"/>
                    </a:p>
                    <a:p>
                      <a:pPr marL="285750" indent="-285750">
                        <a:buFontTx/>
                        <a:buChar char="-"/>
                      </a:pPr>
                      <a:r>
                        <a:rPr lang="en-US" dirty="0"/>
                        <a:t>Introduce common set of computational tools to analyze single-cell RNA-seq data</a:t>
                      </a:r>
                    </a:p>
                    <a:p>
                      <a:pPr marL="742950" lvl="1" indent="-285750">
                        <a:buFontTx/>
                        <a:buChar char="-"/>
                      </a:pPr>
                      <a:r>
                        <a:rPr lang="en-US" dirty="0"/>
                        <a:t>Focus on more complex analyses such as trajectory detection, batch effect correction</a:t>
                      </a:r>
                    </a:p>
                    <a:p>
                      <a:pPr marL="285750" indent="-285750">
                        <a:buFontTx/>
                        <a:buChar char="-"/>
                      </a:pPr>
                      <a:endParaRPr lang="en-US" dirty="0"/>
                    </a:p>
                    <a:p>
                      <a:pPr marL="285750" indent="-285750">
                        <a:buFontTx/>
                        <a:buChar char="-"/>
                      </a:pPr>
                      <a:r>
                        <a:rPr lang="en-US" dirty="0"/>
                        <a:t>Provide you with code/notebooks that you can </a:t>
                      </a:r>
                      <a:r>
                        <a:rPr lang="en-US" b="1" dirty="0">
                          <a:solidFill>
                            <a:srgbClr val="FF0000"/>
                          </a:solidFill>
                        </a:rPr>
                        <a:t>adapt</a:t>
                      </a:r>
                      <a:r>
                        <a:rPr lang="en-US" b="1" dirty="0"/>
                        <a:t> </a:t>
                      </a:r>
                      <a:r>
                        <a:rPr lang="en-US" b="0" dirty="0"/>
                        <a:t>to analyze your own data: </a:t>
                      </a:r>
                      <a:r>
                        <a:rPr lang="en-US" b="0" dirty="0">
                          <a:solidFill>
                            <a:srgbClr val="FF0000"/>
                          </a:solidFill>
                        </a:rPr>
                        <a:t>The code provided is only to serve as a guideline</a:t>
                      </a:r>
                    </a:p>
                  </a:txBody>
                  <a:tcPr/>
                </a:tc>
                <a:tc>
                  <a:txBody>
                    <a:bodyPr/>
                    <a:lstStyle/>
                    <a:p>
                      <a:pPr marL="285750" indent="-285750">
                        <a:buFontTx/>
                        <a:buChar char="-"/>
                      </a:pPr>
                      <a:r>
                        <a:rPr lang="en-US" u="sng" dirty="0"/>
                        <a:t>Please do not consider the code/notebooks provided as being completely foolproof</a:t>
                      </a:r>
                    </a:p>
                    <a:p>
                      <a:pPr marL="285750" indent="-285750">
                        <a:buFontTx/>
                        <a:buChar char="-"/>
                      </a:pPr>
                      <a:endParaRPr lang="en-US" u="sng" dirty="0"/>
                    </a:p>
                    <a:p>
                      <a:pPr marL="285750" indent="-285750">
                        <a:buFontTx/>
                        <a:buChar char="-"/>
                      </a:pPr>
                      <a:r>
                        <a:rPr lang="en-US" dirty="0"/>
                        <a:t>Your data will be different than the ones we will use in the workshop hence you will need to adapt the code or interpretations</a:t>
                      </a:r>
                    </a:p>
                  </a:txBody>
                  <a:tcPr/>
                </a:tc>
                <a:extLst>
                  <a:ext uri="{0D108BD9-81ED-4DB2-BD59-A6C34878D82A}">
                    <a16:rowId xmlns:a16="http://schemas.microsoft.com/office/drawing/2014/main" val="3214507013"/>
                  </a:ext>
                </a:extLst>
              </a:tr>
            </a:tbl>
          </a:graphicData>
        </a:graphic>
      </p:graphicFrame>
      <p:pic>
        <p:nvPicPr>
          <p:cNvPr id="3074" name="Picture 2" descr="Forms response chart. Question title: How long have you been using single cell genomics data. Number of responses: 13 responses.">
            <a:extLst>
              <a:ext uri="{FF2B5EF4-FFF2-40B4-BE49-F238E27FC236}">
                <a16:creationId xmlns:a16="http://schemas.microsoft.com/office/drawing/2014/main" id="{B93A22C7-349E-8F19-13A5-203878DF37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2" t="6460" r="19716" b="7980"/>
          <a:stretch/>
        </p:blipFill>
        <p:spPr bwMode="auto">
          <a:xfrm>
            <a:off x="70342" y="4664966"/>
            <a:ext cx="4296396" cy="19962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orms response chart. Question title: Which data modality have you worked with? (select all that apply). Number of responses: 13 responses.">
            <a:extLst>
              <a:ext uri="{FF2B5EF4-FFF2-40B4-BE49-F238E27FC236}">
                <a16:creationId xmlns:a16="http://schemas.microsoft.com/office/drawing/2014/main" id="{B0105004-E1B3-4D6B-AAEA-117DEAC88C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5" t="6091" r="7699" b="8393"/>
          <a:stretch/>
        </p:blipFill>
        <p:spPr bwMode="auto">
          <a:xfrm>
            <a:off x="4382987" y="4664966"/>
            <a:ext cx="359143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orms response chart. Question title: Which data modality are you interested in? (select all that apply). Number of responses: 13 responses.">
            <a:extLst>
              <a:ext uri="{FF2B5EF4-FFF2-40B4-BE49-F238E27FC236}">
                <a16:creationId xmlns:a16="http://schemas.microsoft.com/office/drawing/2014/main" id="{0693476F-ED8A-D76D-C009-DE0818F1B1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6" t="6449" r="2176" b="10008"/>
          <a:stretch/>
        </p:blipFill>
        <p:spPr bwMode="auto">
          <a:xfrm>
            <a:off x="8220151" y="4664966"/>
            <a:ext cx="3901507" cy="1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63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115B-AEE6-3146-B6D3-D6F94EB3A758}"/>
              </a:ext>
            </a:extLst>
          </p:cNvPr>
          <p:cNvSpPr>
            <a:spLocks noGrp="1"/>
          </p:cNvSpPr>
          <p:nvPr>
            <p:ph type="title"/>
          </p:nvPr>
        </p:nvSpPr>
        <p:spPr>
          <a:xfrm>
            <a:off x="152400" y="178573"/>
            <a:ext cx="11887200" cy="1325563"/>
          </a:xfrm>
        </p:spPr>
        <p:txBody>
          <a:bodyPr/>
          <a:lstStyle/>
          <a:p>
            <a:r>
              <a:rPr lang="en-US" dirty="0"/>
              <a:t>Data normalization – Method 1 (Median library size + log transformation)</a:t>
            </a:r>
          </a:p>
        </p:txBody>
      </p:sp>
      <p:sp>
        <p:nvSpPr>
          <p:cNvPr id="4" name="Slide Number Placeholder 3">
            <a:extLst>
              <a:ext uri="{FF2B5EF4-FFF2-40B4-BE49-F238E27FC236}">
                <a16:creationId xmlns:a16="http://schemas.microsoft.com/office/drawing/2014/main" id="{BEF678D3-5C70-FA4A-A91D-AC9BB9E33E5D}"/>
              </a:ext>
            </a:extLst>
          </p:cNvPr>
          <p:cNvSpPr>
            <a:spLocks noGrp="1"/>
          </p:cNvSpPr>
          <p:nvPr>
            <p:ph type="sldNum" sz="quarter" idx="12"/>
          </p:nvPr>
        </p:nvSpPr>
        <p:spPr/>
        <p:txBody>
          <a:bodyPr/>
          <a:lstStyle/>
          <a:p>
            <a:fld id="{D59687A4-4E43-9F42-AA9A-FE636057E8A1}" type="slidenum">
              <a:rPr lang="en-US" smtClean="0"/>
              <a:t>30</a:t>
            </a:fld>
            <a:endParaRPr lang="en-US"/>
          </a:p>
        </p:txBody>
      </p:sp>
      <p:pic>
        <p:nvPicPr>
          <p:cNvPr id="9" name="Picture 8">
            <a:extLst>
              <a:ext uri="{FF2B5EF4-FFF2-40B4-BE49-F238E27FC236}">
                <a16:creationId xmlns:a16="http://schemas.microsoft.com/office/drawing/2014/main" id="{A02DF211-71DD-404A-8CD9-4D1F70E6849E}"/>
              </a:ext>
            </a:extLst>
          </p:cNvPr>
          <p:cNvPicPr>
            <a:picLocks noChangeAspect="1"/>
          </p:cNvPicPr>
          <p:nvPr/>
        </p:nvPicPr>
        <p:blipFill>
          <a:blip r:embed="rId2"/>
          <a:stretch>
            <a:fillRect/>
          </a:stretch>
        </p:blipFill>
        <p:spPr>
          <a:xfrm>
            <a:off x="202809" y="1848438"/>
            <a:ext cx="11678323" cy="2807967"/>
          </a:xfrm>
          <a:prstGeom prst="rect">
            <a:avLst/>
          </a:prstGeom>
        </p:spPr>
      </p:pic>
    </p:spTree>
    <p:extLst>
      <p:ext uri="{BB962C8B-B14F-4D97-AF65-F5344CB8AC3E}">
        <p14:creationId xmlns:p14="http://schemas.microsoft.com/office/powerpoint/2010/main" val="15359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F3CC-8172-C64E-9553-FA2A2BDF7C36}"/>
              </a:ext>
            </a:extLst>
          </p:cNvPr>
          <p:cNvSpPr>
            <a:spLocks noGrp="1"/>
          </p:cNvSpPr>
          <p:nvPr>
            <p:ph type="title"/>
          </p:nvPr>
        </p:nvSpPr>
        <p:spPr>
          <a:xfrm>
            <a:off x="299357" y="-252413"/>
            <a:ext cx="10515600" cy="1325563"/>
          </a:xfrm>
        </p:spPr>
        <p:txBody>
          <a:bodyPr/>
          <a:lstStyle/>
          <a:p>
            <a:r>
              <a:rPr lang="en-US" dirty="0"/>
              <a:t>What normalization method to use?</a:t>
            </a:r>
          </a:p>
        </p:txBody>
      </p:sp>
      <p:sp>
        <p:nvSpPr>
          <p:cNvPr id="3" name="Content Placeholder 2">
            <a:extLst>
              <a:ext uri="{FF2B5EF4-FFF2-40B4-BE49-F238E27FC236}">
                <a16:creationId xmlns:a16="http://schemas.microsoft.com/office/drawing/2014/main" id="{9ED9401C-A5FC-1548-A7C4-0F5C4F65F87E}"/>
              </a:ext>
            </a:extLst>
          </p:cNvPr>
          <p:cNvSpPr>
            <a:spLocks noGrp="1"/>
          </p:cNvSpPr>
          <p:nvPr>
            <p:ph idx="1"/>
          </p:nvPr>
        </p:nvSpPr>
        <p:spPr>
          <a:xfrm>
            <a:off x="446314" y="1073150"/>
            <a:ext cx="10515600" cy="4351338"/>
          </a:xfrm>
        </p:spPr>
        <p:txBody>
          <a:bodyPr/>
          <a:lstStyle/>
          <a:p>
            <a:r>
              <a:rPr lang="en-US" dirty="0"/>
              <a:t>Recommendation:</a:t>
            </a:r>
          </a:p>
          <a:p>
            <a:pPr lvl="1"/>
            <a:r>
              <a:rPr lang="en-US" dirty="0"/>
              <a:t>Median library size normalization + log is the default in the field</a:t>
            </a:r>
          </a:p>
          <a:p>
            <a:pPr lvl="1"/>
            <a:r>
              <a:rPr lang="en-US" dirty="0"/>
              <a:t>Scran can be a good alternative if you expect to have cell types with very different library size distribution in your data</a:t>
            </a:r>
          </a:p>
        </p:txBody>
      </p:sp>
      <p:sp>
        <p:nvSpPr>
          <p:cNvPr id="4" name="Slide Number Placeholder 3">
            <a:extLst>
              <a:ext uri="{FF2B5EF4-FFF2-40B4-BE49-F238E27FC236}">
                <a16:creationId xmlns:a16="http://schemas.microsoft.com/office/drawing/2014/main" id="{AC712FB9-11B7-FB4A-9B31-9B4801227ABC}"/>
              </a:ext>
            </a:extLst>
          </p:cNvPr>
          <p:cNvSpPr>
            <a:spLocks noGrp="1"/>
          </p:cNvSpPr>
          <p:nvPr>
            <p:ph type="sldNum" sz="quarter" idx="12"/>
          </p:nvPr>
        </p:nvSpPr>
        <p:spPr/>
        <p:txBody>
          <a:bodyPr/>
          <a:lstStyle/>
          <a:p>
            <a:fld id="{D59687A4-4E43-9F42-AA9A-FE636057E8A1}" type="slidenum">
              <a:rPr lang="en-US" smtClean="0"/>
              <a:t>31</a:t>
            </a:fld>
            <a:endParaRPr lang="en-US"/>
          </a:p>
        </p:txBody>
      </p:sp>
      <p:grpSp>
        <p:nvGrpSpPr>
          <p:cNvPr id="7" name="Group 6">
            <a:extLst>
              <a:ext uri="{FF2B5EF4-FFF2-40B4-BE49-F238E27FC236}">
                <a16:creationId xmlns:a16="http://schemas.microsoft.com/office/drawing/2014/main" id="{1772C3E1-FE8E-2A48-B303-54AFB5E550AE}"/>
              </a:ext>
            </a:extLst>
          </p:cNvPr>
          <p:cNvGrpSpPr/>
          <p:nvPr/>
        </p:nvGrpSpPr>
        <p:grpSpPr>
          <a:xfrm>
            <a:off x="1801586" y="1073150"/>
            <a:ext cx="6477000" cy="5669280"/>
            <a:chOff x="1801586" y="1073150"/>
            <a:chExt cx="6477000" cy="5669280"/>
          </a:xfrm>
        </p:grpSpPr>
        <p:pic>
          <p:nvPicPr>
            <p:cNvPr id="5" name="Picture 4">
              <a:extLst>
                <a:ext uri="{FF2B5EF4-FFF2-40B4-BE49-F238E27FC236}">
                  <a16:creationId xmlns:a16="http://schemas.microsoft.com/office/drawing/2014/main" id="{B2C068E9-37D6-8441-8862-5765201DCA84}"/>
                </a:ext>
              </a:extLst>
            </p:cNvPr>
            <p:cNvPicPr>
              <a:picLocks noChangeAspect="1"/>
            </p:cNvPicPr>
            <p:nvPr/>
          </p:nvPicPr>
          <p:blipFill>
            <a:blip r:embed="rId2"/>
            <a:stretch>
              <a:fillRect/>
            </a:stretch>
          </p:blipFill>
          <p:spPr>
            <a:xfrm>
              <a:off x="1801586" y="1073150"/>
              <a:ext cx="6477000" cy="5669280"/>
            </a:xfrm>
            <a:prstGeom prst="rect">
              <a:avLst/>
            </a:prstGeom>
            <a:ln>
              <a:solidFill>
                <a:schemeClr val="tx1"/>
              </a:solidFill>
            </a:ln>
          </p:spPr>
        </p:pic>
        <p:sp>
          <p:nvSpPr>
            <p:cNvPr id="6" name="Rectangle 5">
              <a:extLst>
                <a:ext uri="{FF2B5EF4-FFF2-40B4-BE49-F238E27FC236}">
                  <a16:creationId xmlns:a16="http://schemas.microsoft.com/office/drawing/2014/main" id="{5DBDE5E3-5278-B64C-AA3E-6BCE4D0C789F}"/>
                </a:ext>
              </a:extLst>
            </p:cNvPr>
            <p:cNvSpPr/>
            <p:nvPr/>
          </p:nvSpPr>
          <p:spPr>
            <a:xfrm>
              <a:off x="1866903" y="5424488"/>
              <a:ext cx="5921828" cy="764041"/>
            </a:xfrm>
            <a:prstGeom prst="rect">
              <a:avLst/>
            </a:prstGeom>
            <a:solidFill>
              <a:srgbClr val="5B9BD5">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0981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FC3D35-F234-101F-E8F8-BD73ED1AA49D}"/>
              </a:ext>
            </a:extLst>
          </p:cNvPr>
          <p:cNvSpPr>
            <a:spLocks noGrp="1"/>
          </p:cNvSpPr>
          <p:nvPr>
            <p:ph type="title"/>
          </p:nvPr>
        </p:nvSpPr>
        <p:spPr/>
        <p:txBody>
          <a:bodyPr/>
          <a:lstStyle/>
          <a:p>
            <a:pPr algn="ctr"/>
            <a:r>
              <a:rPr lang="en-DE" dirty="0"/>
              <a:t>Questions?</a:t>
            </a:r>
          </a:p>
        </p:txBody>
      </p:sp>
      <p:sp>
        <p:nvSpPr>
          <p:cNvPr id="9" name="Text Placeholder 8">
            <a:extLst>
              <a:ext uri="{FF2B5EF4-FFF2-40B4-BE49-F238E27FC236}">
                <a16:creationId xmlns:a16="http://schemas.microsoft.com/office/drawing/2014/main" id="{996C05B2-0325-B720-E2D5-E44CE6797B3E}"/>
              </a:ext>
            </a:extLst>
          </p:cNvPr>
          <p:cNvSpPr>
            <a:spLocks noGrp="1"/>
          </p:cNvSpPr>
          <p:nvPr>
            <p:ph type="body" idx="1"/>
          </p:nvPr>
        </p:nvSpPr>
        <p:spPr/>
        <p:txBody>
          <a:bodyPr/>
          <a:lstStyle/>
          <a:p>
            <a:pPr algn="ctr"/>
            <a:r>
              <a:rPr lang="en-DE" dirty="0"/>
              <a:t>Hands-on-coding</a:t>
            </a:r>
          </a:p>
        </p:txBody>
      </p:sp>
      <p:sp>
        <p:nvSpPr>
          <p:cNvPr id="4" name="Slide Number Placeholder 3">
            <a:extLst>
              <a:ext uri="{FF2B5EF4-FFF2-40B4-BE49-F238E27FC236}">
                <a16:creationId xmlns:a16="http://schemas.microsoft.com/office/drawing/2014/main" id="{44D90140-9555-8545-B113-DB2DFC3C2880}"/>
              </a:ext>
            </a:extLst>
          </p:cNvPr>
          <p:cNvSpPr>
            <a:spLocks noGrp="1"/>
          </p:cNvSpPr>
          <p:nvPr>
            <p:ph type="sldNum" sz="quarter" idx="12"/>
          </p:nvPr>
        </p:nvSpPr>
        <p:spPr/>
        <p:txBody>
          <a:bodyPr/>
          <a:lstStyle/>
          <a:p>
            <a:fld id="{D59687A4-4E43-9F42-AA9A-FE636057E8A1}" type="slidenum">
              <a:rPr lang="en-US" smtClean="0"/>
              <a:t>32</a:t>
            </a:fld>
            <a:endParaRPr lang="en-US"/>
          </a:p>
        </p:txBody>
      </p:sp>
    </p:spTree>
    <p:extLst>
      <p:ext uri="{BB962C8B-B14F-4D97-AF65-F5344CB8AC3E}">
        <p14:creationId xmlns:p14="http://schemas.microsoft.com/office/powerpoint/2010/main" val="237005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6840F-B084-6F19-90A8-E06842AE3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4DFCF-250C-744C-2C09-476ED038B900}"/>
              </a:ext>
            </a:extLst>
          </p:cNvPr>
          <p:cNvSpPr>
            <a:spLocks noGrp="1"/>
          </p:cNvSpPr>
          <p:nvPr>
            <p:ph type="title"/>
          </p:nvPr>
        </p:nvSpPr>
        <p:spPr>
          <a:xfrm>
            <a:off x="265214" y="0"/>
            <a:ext cx="11661569" cy="1325563"/>
          </a:xfrm>
        </p:spPr>
        <p:txBody>
          <a:bodyPr/>
          <a:lstStyle/>
          <a:p>
            <a:r>
              <a:rPr lang="en-US" dirty="0"/>
              <a:t>Overview of this workshop</a:t>
            </a:r>
          </a:p>
        </p:txBody>
      </p:sp>
      <p:sp>
        <p:nvSpPr>
          <p:cNvPr id="4" name="Slide Number Placeholder 3">
            <a:extLst>
              <a:ext uri="{FF2B5EF4-FFF2-40B4-BE49-F238E27FC236}">
                <a16:creationId xmlns:a16="http://schemas.microsoft.com/office/drawing/2014/main" id="{19DE0C00-5CE8-AF26-B2B1-D08F585BDC96}"/>
              </a:ext>
            </a:extLst>
          </p:cNvPr>
          <p:cNvSpPr>
            <a:spLocks noGrp="1"/>
          </p:cNvSpPr>
          <p:nvPr>
            <p:ph type="sldNum" sz="quarter" idx="12"/>
          </p:nvPr>
        </p:nvSpPr>
        <p:spPr/>
        <p:txBody>
          <a:bodyPr/>
          <a:lstStyle/>
          <a:p>
            <a:fld id="{D59687A4-4E43-9F42-AA9A-FE636057E8A1}" type="slidenum">
              <a:rPr lang="en-US" smtClean="0"/>
              <a:t>4</a:t>
            </a:fld>
            <a:endParaRPr lang="en-US"/>
          </a:p>
        </p:txBody>
      </p:sp>
      <p:pic>
        <p:nvPicPr>
          <p:cNvPr id="8" name="Picture 7" descr="A table of information&#10;&#10;Description automatically generated">
            <a:extLst>
              <a:ext uri="{FF2B5EF4-FFF2-40B4-BE49-F238E27FC236}">
                <a16:creationId xmlns:a16="http://schemas.microsoft.com/office/drawing/2014/main" id="{6FC7B89D-C7FD-E5AD-9803-779811617DDA}"/>
              </a:ext>
            </a:extLst>
          </p:cNvPr>
          <p:cNvPicPr>
            <a:picLocks noChangeAspect="1"/>
          </p:cNvPicPr>
          <p:nvPr/>
        </p:nvPicPr>
        <p:blipFill>
          <a:blip r:embed="rId2"/>
          <a:stretch>
            <a:fillRect/>
          </a:stretch>
        </p:blipFill>
        <p:spPr>
          <a:xfrm>
            <a:off x="188192" y="1325563"/>
            <a:ext cx="6233390" cy="48194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84D87E8-7B5B-24B2-6125-67EB0DDAFD96}"/>
              </a:ext>
            </a:extLst>
          </p:cNvPr>
          <p:cNvPicPr>
            <a:picLocks noChangeAspect="1"/>
          </p:cNvPicPr>
          <p:nvPr/>
        </p:nvPicPr>
        <p:blipFill>
          <a:blip r:embed="rId3"/>
          <a:stretch>
            <a:fillRect/>
          </a:stretch>
        </p:blipFill>
        <p:spPr>
          <a:xfrm>
            <a:off x="7413912" y="439016"/>
            <a:ext cx="3537528" cy="2239483"/>
          </a:xfrm>
          <a:prstGeom prst="rect">
            <a:avLst/>
          </a:prstGeom>
        </p:spPr>
      </p:pic>
      <p:sp>
        <p:nvSpPr>
          <p:cNvPr id="12" name="Rectangle 2">
            <a:extLst>
              <a:ext uri="{FF2B5EF4-FFF2-40B4-BE49-F238E27FC236}">
                <a16:creationId xmlns:a16="http://schemas.microsoft.com/office/drawing/2014/main" id="{FC481BA5-AA65-45FB-0072-7CA31A48D0D0}"/>
              </a:ext>
            </a:extLst>
          </p:cNvPr>
          <p:cNvSpPr>
            <a:spLocks noChangeArrowheads="1"/>
          </p:cNvSpPr>
          <p:nvPr/>
        </p:nvSpPr>
        <p:spPr bwMode="auto">
          <a:xfrm>
            <a:off x="47180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DE"/>
          </a:p>
        </p:txBody>
      </p:sp>
      <p:pic>
        <p:nvPicPr>
          <p:cNvPr id="14" name="Picture 13" descr="A screenshot of a phone&#10;&#10;Description automatically generated">
            <a:extLst>
              <a:ext uri="{FF2B5EF4-FFF2-40B4-BE49-F238E27FC236}">
                <a16:creationId xmlns:a16="http://schemas.microsoft.com/office/drawing/2014/main" id="{27366EBC-EAF9-A485-7FC5-72508BD30A24}"/>
              </a:ext>
            </a:extLst>
          </p:cNvPr>
          <p:cNvPicPr>
            <a:picLocks noChangeAspect="1"/>
          </p:cNvPicPr>
          <p:nvPr/>
        </p:nvPicPr>
        <p:blipFill>
          <a:blip r:embed="rId4"/>
          <a:stretch>
            <a:fillRect/>
          </a:stretch>
        </p:blipFill>
        <p:spPr>
          <a:xfrm>
            <a:off x="8196206" y="3298632"/>
            <a:ext cx="1972940" cy="3240280"/>
          </a:xfrm>
          <a:prstGeom prst="rect">
            <a:avLst/>
          </a:prstGeom>
        </p:spPr>
      </p:pic>
      <p:sp>
        <p:nvSpPr>
          <p:cNvPr id="16" name="TextBox 15">
            <a:extLst>
              <a:ext uri="{FF2B5EF4-FFF2-40B4-BE49-F238E27FC236}">
                <a16:creationId xmlns:a16="http://schemas.microsoft.com/office/drawing/2014/main" id="{DD4D2C08-AF06-03FC-817C-3D8D5937DB63}"/>
              </a:ext>
            </a:extLst>
          </p:cNvPr>
          <p:cNvSpPr txBox="1"/>
          <p:nvPr/>
        </p:nvSpPr>
        <p:spPr>
          <a:xfrm>
            <a:off x="7239668" y="3054548"/>
            <a:ext cx="4183982" cy="307777"/>
          </a:xfrm>
          <a:prstGeom prst="rect">
            <a:avLst/>
          </a:prstGeom>
          <a:noFill/>
        </p:spPr>
        <p:txBody>
          <a:bodyPr wrap="square">
            <a:spAutoFit/>
          </a:bodyPr>
          <a:lstStyle/>
          <a:p>
            <a:r>
              <a:rPr lang="en-DE" sz="1400" dirty="0"/>
              <a:t>https://sarajimenez.github.io/GSCN_workshop_2024/</a:t>
            </a:r>
          </a:p>
        </p:txBody>
      </p:sp>
    </p:spTree>
    <p:extLst>
      <p:ext uri="{BB962C8B-B14F-4D97-AF65-F5344CB8AC3E}">
        <p14:creationId xmlns:p14="http://schemas.microsoft.com/office/powerpoint/2010/main" val="133629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305" y="-233629"/>
            <a:ext cx="10515600" cy="1325563"/>
          </a:xfrm>
        </p:spPr>
        <p:txBody>
          <a:bodyPr/>
          <a:lstStyle/>
          <a:p>
            <a:r>
              <a:rPr lang="en-US" dirty="0"/>
              <a:t>Single-cell RNA-sequencing data</a:t>
            </a:r>
          </a:p>
        </p:txBody>
      </p:sp>
      <p:sp>
        <p:nvSpPr>
          <p:cNvPr id="9" name="Rectangle 8"/>
          <p:cNvSpPr/>
          <p:nvPr/>
        </p:nvSpPr>
        <p:spPr>
          <a:xfrm>
            <a:off x="838200" y="5962354"/>
            <a:ext cx="9413321" cy="586980"/>
          </a:xfrm>
          <a:prstGeom prst="rect">
            <a:avLst/>
          </a:prstGeom>
          <a:solidFill>
            <a:schemeClr val="bg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Goal: Familiarize and implement some outstanding computational tools used by the field</a:t>
            </a:r>
          </a:p>
        </p:txBody>
      </p:sp>
      <p:sp>
        <p:nvSpPr>
          <p:cNvPr id="3" name="Slide Number Placeholder 2">
            <a:extLst>
              <a:ext uri="{FF2B5EF4-FFF2-40B4-BE49-F238E27FC236}">
                <a16:creationId xmlns:a16="http://schemas.microsoft.com/office/drawing/2014/main" id="{B8C4C2E2-D008-4D48-9DEA-3F010BFD5F49}"/>
              </a:ext>
            </a:extLst>
          </p:cNvPr>
          <p:cNvSpPr>
            <a:spLocks noGrp="1"/>
          </p:cNvSpPr>
          <p:nvPr>
            <p:ph type="sldNum" sz="quarter" idx="12"/>
          </p:nvPr>
        </p:nvSpPr>
        <p:spPr/>
        <p:txBody>
          <a:bodyPr/>
          <a:lstStyle/>
          <a:p>
            <a:fld id="{D59687A4-4E43-9F42-AA9A-FE636057E8A1}" type="slidenum">
              <a:rPr lang="en-US" smtClean="0"/>
              <a:t>5</a:t>
            </a:fld>
            <a:endParaRPr lang="en-US"/>
          </a:p>
        </p:txBody>
      </p:sp>
      <p:pic>
        <p:nvPicPr>
          <p:cNvPr id="11" name="Picture 10">
            <a:extLst>
              <a:ext uri="{FF2B5EF4-FFF2-40B4-BE49-F238E27FC236}">
                <a16:creationId xmlns:a16="http://schemas.microsoft.com/office/drawing/2014/main" id="{894252E0-3900-4A48-8F11-283E054121E9}"/>
              </a:ext>
            </a:extLst>
          </p:cNvPr>
          <p:cNvPicPr>
            <a:picLocks noChangeAspect="1"/>
          </p:cNvPicPr>
          <p:nvPr/>
        </p:nvPicPr>
        <p:blipFill>
          <a:blip r:embed="rId3"/>
          <a:stretch>
            <a:fillRect/>
          </a:stretch>
        </p:blipFill>
        <p:spPr>
          <a:xfrm>
            <a:off x="4568629" y="1378769"/>
            <a:ext cx="509033" cy="863814"/>
          </a:xfrm>
          <a:prstGeom prst="rect">
            <a:avLst/>
          </a:prstGeom>
        </p:spPr>
      </p:pic>
      <p:pic>
        <p:nvPicPr>
          <p:cNvPr id="12" name="Picture 1" descr="page5image51205616">
            <a:extLst>
              <a:ext uri="{FF2B5EF4-FFF2-40B4-BE49-F238E27FC236}">
                <a16:creationId xmlns:a16="http://schemas.microsoft.com/office/drawing/2014/main" id="{31718726-46E2-034D-A758-C9866AEACB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967" t="71599" r="40905" b="5609"/>
          <a:stretch/>
        </p:blipFill>
        <p:spPr bwMode="auto">
          <a:xfrm>
            <a:off x="5333732" y="3544368"/>
            <a:ext cx="2486948" cy="15591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4C4962D-869D-AF47-866A-CE8F7F42622D}"/>
              </a:ext>
            </a:extLst>
          </p:cNvPr>
          <p:cNvPicPr>
            <a:picLocks noChangeAspect="1"/>
          </p:cNvPicPr>
          <p:nvPr/>
        </p:nvPicPr>
        <p:blipFill>
          <a:blip r:embed="rId5"/>
          <a:stretch>
            <a:fillRect/>
          </a:stretch>
        </p:blipFill>
        <p:spPr>
          <a:xfrm>
            <a:off x="3963634" y="856540"/>
            <a:ext cx="509033" cy="938219"/>
          </a:xfrm>
          <a:prstGeom prst="rect">
            <a:avLst/>
          </a:prstGeom>
        </p:spPr>
      </p:pic>
      <p:pic>
        <p:nvPicPr>
          <p:cNvPr id="14" name="Picture 3">
            <a:extLst>
              <a:ext uri="{FF2B5EF4-FFF2-40B4-BE49-F238E27FC236}">
                <a16:creationId xmlns:a16="http://schemas.microsoft.com/office/drawing/2014/main" id="{CBC6EAEE-4BC9-B144-B356-2AF80427C3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9576" y="1054326"/>
            <a:ext cx="1557272" cy="9649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4B3B13D-EF7A-AA42-98F1-CEBC4182C6B3}"/>
              </a:ext>
            </a:extLst>
          </p:cNvPr>
          <p:cNvPicPr>
            <a:picLocks noChangeAspect="1"/>
          </p:cNvPicPr>
          <p:nvPr/>
        </p:nvPicPr>
        <p:blipFill rotWithShape="1">
          <a:blip r:embed="rId7"/>
          <a:srcRect r="18767" b="72325"/>
          <a:stretch/>
        </p:blipFill>
        <p:spPr>
          <a:xfrm>
            <a:off x="8540456" y="3457099"/>
            <a:ext cx="1191795" cy="509374"/>
          </a:xfrm>
          <a:prstGeom prst="rect">
            <a:avLst/>
          </a:prstGeom>
        </p:spPr>
      </p:pic>
      <p:pic>
        <p:nvPicPr>
          <p:cNvPr id="16" name="Picture 15">
            <a:extLst>
              <a:ext uri="{FF2B5EF4-FFF2-40B4-BE49-F238E27FC236}">
                <a16:creationId xmlns:a16="http://schemas.microsoft.com/office/drawing/2014/main" id="{3E3B1A24-1318-904B-883E-3BA54348B0DA}"/>
              </a:ext>
            </a:extLst>
          </p:cNvPr>
          <p:cNvPicPr>
            <a:picLocks noChangeAspect="1"/>
          </p:cNvPicPr>
          <p:nvPr/>
        </p:nvPicPr>
        <p:blipFill rotWithShape="1">
          <a:blip r:embed="rId8"/>
          <a:srcRect t="10536" r="62995" b="68916"/>
          <a:stretch/>
        </p:blipFill>
        <p:spPr>
          <a:xfrm>
            <a:off x="1516496" y="1283113"/>
            <a:ext cx="1833787" cy="736672"/>
          </a:xfrm>
          <a:prstGeom prst="rect">
            <a:avLst/>
          </a:prstGeom>
          <a:noFill/>
          <a:ln>
            <a:noFill/>
          </a:ln>
        </p:spPr>
      </p:pic>
      <p:sp>
        <p:nvSpPr>
          <p:cNvPr id="17" name="Rounded Rectangle 16">
            <a:extLst>
              <a:ext uri="{FF2B5EF4-FFF2-40B4-BE49-F238E27FC236}">
                <a16:creationId xmlns:a16="http://schemas.microsoft.com/office/drawing/2014/main" id="{CE03EA4E-4FDC-EC4E-BEAE-F23D2D957D7A}"/>
              </a:ext>
            </a:extLst>
          </p:cNvPr>
          <p:cNvSpPr/>
          <p:nvPr/>
        </p:nvSpPr>
        <p:spPr>
          <a:xfrm>
            <a:off x="1590942" y="1244941"/>
            <a:ext cx="1769155" cy="8360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2FECA8C-D02A-6249-ABEC-EF298813C22B}"/>
              </a:ext>
            </a:extLst>
          </p:cNvPr>
          <p:cNvSpPr txBox="1"/>
          <p:nvPr/>
        </p:nvSpPr>
        <p:spPr>
          <a:xfrm>
            <a:off x="1630313" y="1838930"/>
            <a:ext cx="1432206" cy="307777"/>
          </a:xfrm>
          <a:prstGeom prst="rect">
            <a:avLst/>
          </a:prstGeom>
          <a:noFill/>
        </p:spPr>
        <p:txBody>
          <a:bodyPr wrap="square" rtlCol="0">
            <a:spAutoFit/>
          </a:bodyPr>
          <a:lstStyle/>
          <a:p>
            <a:pPr algn="ctr"/>
            <a:r>
              <a:rPr lang="en-US" sz="1400" dirty="0">
                <a:solidFill>
                  <a:srgbClr val="C00000"/>
                </a:solidFill>
              </a:rPr>
              <a:t>Dissociation</a:t>
            </a:r>
          </a:p>
        </p:txBody>
      </p:sp>
      <p:sp>
        <p:nvSpPr>
          <p:cNvPr id="19" name="TextBox 18">
            <a:extLst>
              <a:ext uri="{FF2B5EF4-FFF2-40B4-BE49-F238E27FC236}">
                <a16:creationId xmlns:a16="http://schemas.microsoft.com/office/drawing/2014/main" id="{DF549DE8-4976-1A4E-9007-A978B5567D38}"/>
              </a:ext>
            </a:extLst>
          </p:cNvPr>
          <p:cNvSpPr txBox="1"/>
          <p:nvPr/>
        </p:nvSpPr>
        <p:spPr>
          <a:xfrm>
            <a:off x="3826952" y="2242968"/>
            <a:ext cx="1432206" cy="307777"/>
          </a:xfrm>
          <a:prstGeom prst="rect">
            <a:avLst/>
          </a:prstGeom>
          <a:noFill/>
        </p:spPr>
        <p:txBody>
          <a:bodyPr wrap="square" rtlCol="0">
            <a:spAutoFit/>
          </a:bodyPr>
          <a:lstStyle/>
          <a:p>
            <a:pPr algn="ctr"/>
            <a:r>
              <a:rPr lang="en-US" sz="1400" dirty="0">
                <a:solidFill>
                  <a:srgbClr val="C00000"/>
                </a:solidFill>
              </a:rPr>
              <a:t>Sorting</a:t>
            </a:r>
          </a:p>
        </p:txBody>
      </p:sp>
      <p:cxnSp>
        <p:nvCxnSpPr>
          <p:cNvPr id="20" name="Straight Arrow Connector 19">
            <a:extLst>
              <a:ext uri="{FF2B5EF4-FFF2-40B4-BE49-F238E27FC236}">
                <a16:creationId xmlns:a16="http://schemas.microsoft.com/office/drawing/2014/main" id="{CC85EFDD-CD81-4C4D-9F56-9D4BB29B5F1D}"/>
              </a:ext>
            </a:extLst>
          </p:cNvPr>
          <p:cNvCxnSpPr>
            <a:cxnSpLocks/>
          </p:cNvCxnSpPr>
          <p:nvPr/>
        </p:nvCxnSpPr>
        <p:spPr>
          <a:xfrm>
            <a:off x="3444711" y="1638046"/>
            <a:ext cx="362175" cy="0"/>
          </a:xfrm>
          <a:prstGeom prst="straightConnector1">
            <a:avLst/>
          </a:prstGeom>
          <a:ln w="635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5">
            <a:extLst>
              <a:ext uri="{FF2B5EF4-FFF2-40B4-BE49-F238E27FC236}">
                <a16:creationId xmlns:a16="http://schemas.microsoft.com/office/drawing/2014/main" id="{AFDA6062-1824-B944-8222-7F53DD1E43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712" t="13798" r="6460" b="12347"/>
          <a:stretch/>
        </p:blipFill>
        <p:spPr bwMode="auto">
          <a:xfrm>
            <a:off x="6159620" y="843780"/>
            <a:ext cx="1127707" cy="100953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66BB419-2AC5-4744-BA11-FB8B3C3D824E}"/>
              </a:ext>
            </a:extLst>
          </p:cNvPr>
          <p:cNvPicPr>
            <a:picLocks noChangeAspect="1"/>
          </p:cNvPicPr>
          <p:nvPr/>
        </p:nvPicPr>
        <p:blipFill>
          <a:blip r:embed="rId10"/>
          <a:stretch>
            <a:fillRect/>
          </a:stretch>
        </p:blipFill>
        <p:spPr>
          <a:xfrm>
            <a:off x="5882045" y="1819957"/>
            <a:ext cx="1801809" cy="576864"/>
          </a:xfrm>
          <a:prstGeom prst="rect">
            <a:avLst/>
          </a:prstGeom>
        </p:spPr>
      </p:pic>
      <p:sp>
        <p:nvSpPr>
          <p:cNvPr id="23" name="Rounded Rectangle 22">
            <a:extLst>
              <a:ext uri="{FF2B5EF4-FFF2-40B4-BE49-F238E27FC236}">
                <a16:creationId xmlns:a16="http://schemas.microsoft.com/office/drawing/2014/main" id="{C4352E9F-0C8F-8541-A242-91148906EF24}"/>
              </a:ext>
            </a:extLst>
          </p:cNvPr>
          <p:cNvSpPr/>
          <p:nvPr/>
        </p:nvSpPr>
        <p:spPr>
          <a:xfrm>
            <a:off x="5877670" y="810779"/>
            <a:ext cx="3816442" cy="17073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8EA91A1C-A956-AB49-9AD7-A4E19ED68AF2}"/>
              </a:ext>
            </a:extLst>
          </p:cNvPr>
          <p:cNvCxnSpPr>
            <a:cxnSpLocks/>
          </p:cNvCxnSpPr>
          <p:nvPr/>
        </p:nvCxnSpPr>
        <p:spPr>
          <a:xfrm>
            <a:off x="5390620" y="1621090"/>
            <a:ext cx="3621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4C76CCE-4660-7A48-9837-CE2C9022AF9D}"/>
              </a:ext>
            </a:extLst>
          </p:cNvPr>
          <p:cNvSpPr txBox="1"/>
          <p:nvPr/>
        </p:nvSpPr>
        <p:spPr>
          <a:xfrm>
            <a:off x="6808144" y="2269343"/>
            <a:ext cx="2152389" cy="307777"/>
          </a:xfrm>
          <a:prstGeom prst="rect">
            <a:avLst/>
          </a:prstGeom>
          <a:noFill/>
        </p:spPr>
        <p:txBody>
          <a:bodyPr wrap="square" rtlCol="0">
            <a:spAutoFit/>
          </a:bodyPr>
          <a:lstStyle/>
          <a:p>
            <a:pPr algn="ctr"/>
            <a:r>
              <a:rPr lang="en-US" sz="1400" dirty="0">
                <a:solidFill>
                  <a:srgbClr val="C00000"/>
                </a:solidFill>
              </a:rPr>
              <a:t>Single-cell Capture</a:t>
            </a:r>
          </a:p>
        </p:txBody>
      </p:sp>
      <p:cxnSp>
        <p:nvCxnSpPr>
          <p:cNvPr id="26" name="Straight Connector 25">
            <a:extLst>
              <a:ext uri="{FF2B5EF4-FFF2-40B4-BE49-F238E27FC236}">
                <a16:creationId xmlns:a16="http://schemas.microsoft.com/office/drawing/2014/main" id="{242E2D24-EEF0-7047-82ED-680CA91181D5}"/>
              </a:ext>
            </a:extLst>
          </p:cNvPr>
          <p:cNvCxnSpPr>
            <a:cxnSpLocks/>
          </p:cNvCxnSpPr>
          <p:nvPr/>
        </p:nvCxnSpPr>
        <p:spPr>
          <a:xfrm flipV="1">
            <a:off x="7558706" y="1937309"/>
            <a:ext cx="181489" cy="101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8FA283-1DD3-8140-BEB7-02D8649309FA}"/>
              </a:ext>
            </a:extLst>
          </p:cNvPr>
          <p:cNvCxnSpPr>
            <a:cxnSpLocks/>
          </p:cNvCxnSpPr>
          <p:nvPr/>
        </p:nvCxnSpPr>
        <p:spPr>
          <a:xfrm>
            <a:off x="7583978" y="2094487"/>
            <a:ext cx="156216" cy="13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44FC77-9477-6945-B4E1-18D830957214}"/>
              </a:ext>
            </a:extLst>
          </p:cNvPr>
          <p:cNvSpPr/>
          <p:nvPr/>
        </p:nvSpPr>
        <p:spPr>
          <a:xfrm>
            <a:off x="7740195" y="1027926"/>
            <a:ext cx="1769117" cy="11455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8DA76A0D-7632-044C-9D5D-9DC77C2B748B}"/>
              </a:ext>
            </a:extLst>
          </p:cNvPr>
          <p:cNvPicPr>
            <a:picLocks noChangeAspect="1"/>
          </p:cNvPicPr>
          <p:nvPr/>
        </p:nvPicPr>
        <p:blipFill rotWithShape="1">
          <a:blip r:embed="rId7"/>
          <a:srcRect l="9007" t="59774" r="28227"/>
          <a:stretch/>
        </p:blipFill>
        <p:spPr>
          <a:xfrm>
            <a:off x="8613390" y="4216105"/>
            <a:ext cx="920864" cy="740386"/>
          </a:xfrm>
          <a:prstGeom prst="rect">
            <a:avLst/>
          </a:prstGeom>
        </p:spPr>
      </p:pic>
      <p:cxnSp>
        <p:nvCxnSpPr>
          <p:cNvPr id="30" name="Straight Arrow Connector 29">
            <a:extLst>
              <a:ext uri="{FF2B5EF4-FFF2-40B4-BE49-F238E27FC236}">
                <a16:creationId xmlns:a16="http://schemas.microsoft.com/office/drawing/2014/main" id="{F1C9FA63-04A4-D44D-9742-005696F91982}"/>
              </a:ext>
            </a:extLst>
          </p:cNvPr>
          <p:cNvCxnSpPr>
            <a:cxnSpLocks/>
          </p:cNvCxnSpPr>
          <p:nvPr/>
        </p:nvCxnSpPr>
        <p:spPr>
          <a:xfrm>
            <a:off x="9034672" y="2713070"/>
            <a:ext cx="0" cy="49902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F66B6D-5390-BA43-9EF0-84CC31695173}"/>
              </a:ext>
            </a:extLst>
          </p:cNvPr>
          <p:cNvCxnSpPr>
            <a:cxnSpLocks/>
          </p:cNvCxnSpPr>
          <p:nvPr/>
        </p:nvCxnSpPr>
        <p:spPr>
          <a:xfrm>
            <a:off x="9059615" y="3994911"/>
            <a:ext cx="0" cy="2695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87C2C64-6A23-0042-ACFF-516D2014F81D}"/>
              </a:ext>
            </a:extLst>
          </p:cNvPr>
          <p:cNvSpPr txBox="1"/>
          <p:nvPr/>
        </p:nvSpPr>
        <p:spPr>
          <a:xfrm>
            <a:off x="8412251" y="4949976"/>
            <a:ext cx="1432206" cy="307777"/>
          </a:xfrm>
          <a:prstGeom prst="rect">
            <a:avLst/>
          </a:prstGeom>
          <a:noFill/>
        </p:spPr>
        <p:txBody>
          <a:bodyPr wrap="square" rtlCol="0">
            <a:spAutoFit/>
          </a:bodyPr>
          <a:lstStyle/>
          <a:p>
            <a:pPr algn="ctr"/>
            <a:r>
              <a:rPr lang="en-US" sz="1400" dirty="0">
                <a:solidFill>
                  <a:srgbClr val="C00000"/>
                </a:solidFill>
              </a:rPr>
              <a:t>RT-PCR</a:t>
            </a:r>
          </a:p>
        </p:txBody>
      </p:sp>
      <p:cxnSp>
        <p:nvCxnSpPr>
          <p:cNvPr id="33" name="Straight Arrow Connector 32">
            <a:extLst>
              <a:ext uri="{FF2B5EF4-FFF2-40B4-BE49-F238E27FC236}">
                <a16:creationId xmlns:a16="http://schemas.microsoft.com/office/drawing/2014/main" id="{32AB9947-A5F4-DF42-821B-2C53A5F81636}"/>
              </a:ext>
            </a:extLst>
          </p:cNvPr>
          <p:cNvCxnSpPr>
            <a:cxnSpLocks/>
          </p:cNvCxnSpPr>
          <p:nvPr/>
        </p:nvCxnSpPr>
        <p:spPr>
          <a:xfrm flipH="1">
            <a:off x="7916726" y="4307300"/>
            <a:ext cx="357229"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F7D3D2DB-14F2-4A44-B628-3C99071A1477}"/>
              </a:ext>
            </a:extLst>
          </p:cNvPr>
          <p:cNvSpPr/>
          <p:nvPr/>
        </p:nvSpPr>
        <p:spPr>
          <a:xfrm>
            <a:off x="5417489" y="3459487"/>
            <a:ext cx="2383390" cy="18244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D74B18D-4F22-BD42-9063-6BC941F77C4E}"/>
              </a:ext>
            </a:extLst>
          </p:cNvPr>
          <p:cNvSpPr txBox="1"/>
          <p:nvPr/>
        </p:nvSpPr>
        <p:spPr>
          <a:xfrm>
            <a:off x="5777634" y="4996782"/>
            <a:ext cx="1432206" cy="307777"/>
          </a:xfrm>
          <a:prstGeom prst="rect">
            <a:avLst/>
          </a:prstGeom>
          <a:noFill/>
        </p:spPr>
        <p:txBody>
          <a:bodyPr wrap="square" rtlCol="0">
            <a:spAutoFit/>
          </a:bodyPr>
          <a:lstStyle/>
          <a:p>
            <a:pPr algn="ctr"/>
            <a:r>
              <a:rPr lang="en-US" sz="1400" dirty="0">
                <a:solidFill>
                  <a:srgbClr val="C00000"/>
                </a:solidFill>
              </a:rPr>
              <a:t>Sequencing</a:t>
            </a:r>
          </a:p>
        </p:txBody>
      </p:sp>
      <p:cxnSp>
        <p:nvCxnSpPr>
          <p:cNvPr id="36" name="Straight Arrow Connector 35">
            <a:extLst>
              <a:ext uri="{FF2B5EF4-FFF2-40B4-BE49-F238E27FC236}">
                <a16:creationId xmlns:a16="http://schemas.microsoft.com/office/drawing/2014/main" id="{58DD03FC-BE6D-5F44-AC8F-310327358F8E}"/>
              </a:ext>
            </a:extLst>
          </p:cNvPr>
          <p:cNvCxnSpPr>
            <a:cxnSpLocks/>
          </p:cNvCxnSpPr>
          <p:nvPr/>
        </p:nvCxnSpPr>
        <p:spPr>
          <a:xfrm flipH="1">
            <a:off x="4899405" y="4308215"/>
            <a:ext cx="357229"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BF1448-A553-7A4E-B1A9-4C17D1911D82}"/>
              </a:ext>
            </a:extLst>
          </p:cNvPr>
          <p:cNvGrpSpPr/>
          <p:nvPr/>
        </p:nvGrpSpPr>
        <p:grpSpPr>
          <a:xfrm>
            <a:off x="2549854" y="2968896"/>
            <a:ext cx="1008970" cy="1205555"/>
            <a:chOff x="3521657" y="3572139"/>
            <a:chExt cx="945475" cy="1078954"/>
          </a:xfrm>
        </p:grpSpPr>
        <p:pic>
          <p:nvPicPr>
            <p:cNvPr id="52" name="Picture 51">
              <a:extLst>
                <a:ext uri="{FF2B5EF4-FFF2-40B4-BE49-F238E27FC236}">
                  <a16:creationId xmlns:a16="http://schemas.microsoft.com/office/drawing/2014/main" id="{CD1DAE46-F38E-3641-A8C2-76B101DA2992}"/>
                </a:ext>
              </a:extLst>
            </p:cNvPr>
            <p:cNvPicPr>
              <a:picLocks noChangeAspect="1"/>
            </p:cNvPicPr>
            <p:nvPr/>
          </p:nvPicPr>
          <p:blipFill>
            <a:blip r:embed="rId11"/>
            <a:stretch>
              <a:fillRect/>
            </a:stretch>
          </p:blipFill>
          <p:spPr>
            <a:xfrm>
              <a:off x="3521657" y="3572139"/>
              <a:ext cx="945475" cy="1078954"/>
            </a:xfrm>
            <a:prstGeom prst="rect">
              <a:avLst/>
            </a:prstGeom>
          </p:spPr>
        </p:pic>
        <p:sp>
          <p:nvSpPr>
            <p:cNvPr id="53" name="Rectangle 52">
              <a:extLst>
                <a:ext uri="{FF2B5EF4-FFF2-40B4-BE49-F238E27FC236}">
                  <a16:creationId xmlns:a16="http://schemas.microsoft.com/office/drawing/2014/main" id="{241261D7-684A-C04B-B655-889FD10DAC8D}"/>
                </a:ext>
              </a:extLst>
            </p:cNvPr>
            <p:cNvSpPr/>
            <p:nvPr/>
          </p:nvSpPr>
          <p:spPr>
            <a:xfrm>
              <a:off x="3700029" y="3741283"/>
              <a:ext cx="622285" cy="4106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1C4C1E7C-F13A-3A40-BBFD-65CDCABEF674}"/>
              </a:ext>
            </a:extLst>
          </p:cNvPr>
          <p:cNvSpPr txBox="1"/>
          <p:nvPr/>
        </p:nvSpPr>
        <p:spPr>
          <a:xfrm>
            <a:off x="3355187" y="3066367"/>
            <a:ext cx="1547413" cy="954107"/>
          </a:xfrm>
          <a:prstGeom prst="rect">
            <a:avLst/>
          </a:prstGeom>
          <a:noFill/>
        </p:spPr>
        <p:txBody>
          <a:bodyPr wrap="square" rtlCol="0">
            <a:spAutoFit/>
          </a:bodyPr>
          <a:lstStyle/>
          <a:p>
            <a:pPr algn="ctr"/>
            <a:r>
              <a:rPr lang="en-US" sz="1400" dirty="0">
                <a:solidFill>
                  <a:srgbClr val="C00000"/>
                </a:solidFill>
              </a:rPr>
              <a:t>Demultiplex, </a:t>
            </a:r>
          </a:p>
          <a:p>
            <a:pPr algn="ctr"/>
            <a:r>
              <a:rPr lang="en-US" sz="1400" dirty="0">
                <a:solidFill>
                  <a:srgbClr val="C00000"/>
                </a:solidFill>
              </a:rPr>
              <a:t>Sequence Alignment, </a:t>
            </a:r>
          </a:p>
          <a:p>
            <a:pPr algn="ctr"/>
            <a:r>
              <a:rPr lang="en-US" sz="1400" b="1" dirty="0">
                <a:solidFill>
                  <a:srgbClr val="C00000"/>
                </a:solidFill>
              </a:rPr>
              <a:t>Data Analysis</a:t>
            </a:r>
          </a:p>
        </p:txBody>
      </p:sp>
      <p:pic>
        <p:nvPicPr>
          <p:cNvPr id="39" name="Picture 9">
            <a:extLst>
              <a:ext uri="{FF2B5EF4-FFF2-40B4-BE49-F238E27FC236}">
                <a16:creationId xmlns:a16="http://schemas.microsoft.com/office/drawing/2014/main" id="{F8D03D08-F503-434B-825F-48A8318F81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9440" y="4092654"/>
            <a:ext cx="1345425" cy="58054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A497C68D-F9CC-9745-8BC3-FB5789C9E93E}"/>
              </a:ext>
            </a:extLst>
          </p:cNvPr>
          <p:cNvPicPr>
            <a:picLocks noChangeAspect="1"/>
          </p:cNvPicPr>
          <p:nvPr/>
        </p:nvPicPr>
        <p:blipFill>
          <a:blip r:embed="rId13"/>
          <a:stretch>
            <a:fillRect/>
          </a:stretch>
        </p:blipFill>
        <p:spPr>
          <a:xfrm>
            <a:off x="3164106" y="4107421"/>
            <a:ext cx="1511535" cy="594920"/>
          </a:xfrm>
          <a:prstGeom prst="rect">
            <a:avLst/>
          </a:prstGeom>
        </p:spPr>
      </p:pic>
      <p:pic>
        <p:nvPicPr>
          <p:cNvPr id="41" name="Picture 15">
            <a:extLst>
              <a:ext uri="{FF2B5EF4-FFF2-40B4-BE49-F238E27FC236}">
                <a16:creationId xmlns:a16="http://schemas.microsoft.com/office/drawing/2014/main" id="{6290DA14-EE22-CC4F-BFEA-492523A4C1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1588" y="4670269"/>
            <a:ext cx="1105387" cy="85105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3A6DF10F-F982-F444-A0AE-8AFC89A89B91}"/>
              </a:ext>
            </a:extLst>
          </p:cNvPr>
          <p:cNvCxnSpPr/>
          <p:nvPr/>
        </p:nvCxnSpPr>
        <p:spPr>
          <a:xfrm flipV="1">
            <a:off x="2530330" y="4802440"/>
            <a:ext cx="0" cy="724828"/>
          </a:xfrm>
          <a:prstGeom prst="straightConnector1">
            <a:avLst/>
          </a:prstGeom>
          <a:ln w="3175" cap="flat">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A2DFDDE-CAD2-2345-9883-3D4B40777AEC}"/>
              </a:ext>
            </a:extLst>
          </p:cNvPr>
          <p:cNvCxnSpPr>
            <a:cxnSpLocks/>
          </p:cNvCxnSpPr>
          <p:nvPr/>
        </p:nvCxnSpPr>
        <p:spPr>
          <a:xfrm>
            <a:off x="2528758" y="5527268"/>
            <a:ext cx="982829" cy="0"/>
          </a:xfrm>
          <a:prstGeom prst="straightConnector1">
            <a:avLst/>
          </a:prstGeom>
          <a:ln w="3175" cap="flat">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69F0860-3705-9541-A560-1C29CC7AE9F1}"/>
              </a:ext>
            </a:extLst>
          </p:cNvPr>
          <p:cNvSpPr txBox="1"/>
          <p:nvPr/>
        </p:nvSpPr>
        <p:spPr>
          <a:xfrm>
            <a:off x="2674276" y="5488437"/>
            <a:ext cx="675295" cy="215444"/>
          </a:xfrm>
          <a:prstGeom prst="rect">
            <a:avLst/>
          </a:prstGeom>
          <a:noFill/>
        </p:spPr>
        <p:txBody>
          <a:bodyPr wrap="square" rtlCol="0">
            <a:spAutoFit/>
          </a:bodyPr>
          <a:lstStyle/>
          <a:p>
            <a:r>
              <a:rPr lang="en-US" sz="800" dirty="0"/>
              <a:t>Dim-1</a:t>
            </a:r>
          </a:p>
        </p:txBody>
      </p:sp>
      <p:sp>
        <p:nvSpPr>
          <p:cNvPr id="45" name="TextBox 44">
            <a:extLst>
              <a:ext uri="{FF2B5EF4-FFF2-40B4-BE49-F238E27FC236}">
                <a16:creationId xmlns:a16="http://schemas.microsoft.com/office/drawing/2014/main" id="{7A58C1E4-0822-8E4E-A0C4-6D9837E5F229}"/>
              </a:ext>
            </a:extLst>
          </p:cNvPr>
          <p:cNvSpPr txBox="1"/>
          <p:nvPr/>
        </p:nvSpPr>
        <p:spPr>
          <a:xfrm rot="16200000">
            <a:off x="2174611" y="4937559"/>
            <a:ext cx="586432" cy="215444"/>
          </a:xfrm>
          <a:prstGeom prst="rect">
            <a:avLst/>
          </a:prstGeom>
          <a:noFill/>
        </p:spPr>
        <p:txBody>
          <a:bodyPr wrap="square" rtlCol="0">
            <a:spAutoFit/>
          </a:bodyPr>
          <a:lstStyle/>
          <a:p>
            <a:r>
              <a:rPr lang="en-US" sz="800" dirty="0"/>
              <a:t>Dim-2</a:t>
            </a:r>
          </a:p>
        </p:txBody>
      </p:sp>
      <p:sp>
        <p:nvSpPr>
          <p:cNvPr id="46" name="Rounded Rectangle 45">
            <a:extLst>
              <a:ext uri="{FF2B5EF4-FFF2-40B4-BE49-F238E27FC236}">
                <a16:creationId xmlns:a16="http://schemas.microsoft.com/office/drawing/2014/main" id="{30033A0C-5DA2-7C4F-8E12-F5A47CC56EA1}"/>
              </a:ext>
            </a:extLst>
          </p:cNvPr>
          <p:cNvSpPr/>
          <p:nvPr/>
        </p:nvSpPr>
        <p:spPr>
          <a:xfrm>
            <a:off x="8371611" y="3413247"/>
            <a:ext cx="1379201" cy="18244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4531DFC1-601E-A64B-98A8-261D80A74959}"/>
              </a:ext>
            </a:extLst>
          </p:cNvPr>
          <p:cNvCxnSpPr>
            <a:cxnSpLocks/>
          </p:cNvCxnSpPr>
          <p:nvPr/>
        </p:nvCxnSpPr>
        <p:spPr>
          <a:xfrm>
            <a:off x="2914427" y="4370732"/>
            <a:ext cx="194994" cy="0"/>
          </a:xfrm>
          <a:prstGeom prst="straightConnector1">
            <a:avLst/>
          </a:prstGeom>
          <a:ln w="158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0EF8BC4-7708-8342-92DE-3C39A1D62C72}"/>
              </a:ext>
            </a:extLst>
          </p:cNvPr>
          <p:cNvCxnSpPr>
            <a:cxnSpLocks/>
          </p:cNvCxnSpPr>
          <p:nvPr/>
        </p:nvCxnSpPr>
        <p:spPr>
          <a:xfrm>
            <a:off x="3974220" y="4704163"/>
            <a:ext cx="0" cy="423926"/>
          </a:xfrm>
          <a:prstGeom prst="straightConnector1">
            <a:avLst/>
          </a:prstGeom>
          <a:ln w="15875">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F0C4341-6658-FB4A-A58B-0F4BBFBD016B}"/>
              </a:ext>
            </a:extLst>
          </p:cNvPr>
          <p:cNvCxnSpPr>
            <a:cxnSpLocks/>
          </p:cNvCxnSpPr>
          <p:nvPr/>
        </p:nvCxnSpPr>
        <p:spPr>
          <a:xfrm flipH="1">
            <a:off x="3752741" y="5128089"/>
            <a:ext cx="221478" cy="0"/>
          </a:xfrm>
          <a:prstGeom prst="straightConnector1">
            <a:avLst/>
          </a:prstGeom>
          <a:ln w="158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83D85A4F-9509-034A-B211-1D0BAC245737}"/>
              </a:ext>
            </a:extLst>
          </p:cNvPr>
          <p:cNvSpPr/>
          <p:nvPr/>
        </p:nvSpPr>
        <p:spPr>
          <a:xfrm>
            <a:off x="3878100" y="828055"/>
            <a:ext cx="1381059" cy="17073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379AC1-C628-9F45-BFFF-3D33145F92CD}"/>
              </a:ext>
            </a:extLst>
          </p:cNvPr>
          <p:cNvSpPr/>
          <p:nvPr/>
        </p:nvSpPr>
        <p:spPr>
          <a:xfrm>
            <a:off x="7312683" y="5337864"/>
            <a:ext cx="2490146" cy="215444"/>
          </a:xfrm>
          <a:prstGeom prst="rect">
            <a:avLst/>
          </a:prstGeom>
        </p:spPr>
        <p:txBody>
          <a:bodyPr wrap="square">
            <a:spAutoFit/>
          </a:bodyPr>
          <a:lstStyle/>
          <a:p>
            <a:pPr algn="r"/>
            <a:r>
              <a:rPr lang="en-US" sz="800" dirty="0">
                <a:solidFill>
                  <a:srgbClr val="222222"/>
                </a:solidFill>
                <a:latin typeface="Arial" panose="020B0604020202020204" pitchFamily="34" charset="0"/>
              </a:rPr>
              <a:t>Salomon, Robert, et al. </a:t>
            </a:r>
            <a:r>
              <a:rPr lang="en-US" sz="800" i="1" dirty="0">
                <a:solidFill>
                  <a:srgbClr val="222222"/>
                </a:solidFill>
                <a:latin typeface="Arial" panose="020B0604020202020204" pitchFamily="34" charset="0"/>
              </a:rPr>
              <a:t>Lab on a Chip</a:t>
            </a:r>
            <a:r>
              <a:rPr lang="en-US" sz="800" dirty="0">
                <a:solidFill>
                  <a:srgbClr val="222222"/>
                </a:solidFill>
                <a:latin typeface="Arial" panose="020B0604020202020204" pitchFamily="34" charset="0"/>
              </a:rPr>
              <a:t> (2019)</a:t>
            </a:r>
            <a:endParaRPr lang="en-US" sz="800" dirty="0"/>
          </a:p>
        </p:txBody>
      </p:sp>
    </p:spTree>
    <p:extLst>
      <p:ext uri="{BB962C8B-B14F-4D97-AF65-F5344CB8AC3E}">
        <p14:creationId xmlns:p14="http://schemas.microsoft.com/office/powerpoint/2010/main" val="46726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305" y="-233629"/>
            <a:ext cx="10515600" cy="1325563"/>
          </a:xfrm>
        </p:spPr>
        <p:txBody>
          <a:bodyPr/>
          <a:lstStyle/>
          <a:p>
            <a:r>
              <a:rPr lang="en-US" dirty="0"/>
              <a:t>Single-cell RNA-sequencing data</a:t>
            </a:r>
          </a:p>
        </p:txBody>
      </p:sp>
      <p:sp>
        <p:nvSpPr>
          <p:cNvPr id="3" name="Slide Number Placeholder 2">
            <a:extLst>
              <a:ext uri="{FF2B5EF4-FFF2-40B4-BE49-F238E27FC236}">
                <a16:creationId xmlns:a16="http://schemas.microsoft.com/office/drawing/2014/main" id="{B8C4C2E2-D008-4D48-9DEA-3F010BFD5F49}"/>
              </a:ext>
            </a:extLst>
          </p:cNvPr>
          <p:cNvSpPr>
            <a:spLocks noGrp="1"/>
          </p:cNvSpPr>
          <p:nvPr>
            <p:ph type="sldNum" sz="quarter" idx="12"/>
          </p:nvPr>
        </p:nvSpPr>
        <p:spPr/>
        <p:txBody>
          <a:bodyPr/>
          <a:lstStyle/>
          <a:p>
            <a:fld id="{D59687A4-4E43-9F42-AA9A-FE636057E8A1}" type="slidenum">
              <a:rPr lang="en-US" smtClean="0"/>
              <a:t>6</a:t>
            </a:fld>
            <a:endParaRPr lang="en-US"/>
          </a:p>
        </p:txBody>
      </p:sp>
      <p:pic>
        <p:nvPicPr>
          <p:cNvPr id="7" name="Picture 6" descr="A diagram of a cell structure&#10;&#10;Description automatically generated">
            <a:extLst>
              <a:ext uri="{FF2B5EF4-FFF2-40B4-BE49-F238E27FC236}">
                <a16:creationId xmlns:a16="http://schemas.microsoft.com/office/drawing/2014/main" id="{4DE4E802-D987-1A46-B46E-63F4BB8540B6}"/>
              </a:ext>
            </a:extLst>
          </p:cNvPr>
          <p:cNvPicPr>
            <a:picLocks noChangeAspect="1"/>
          </p:cNvPicPr>
          <p:nvPr/>
        </p:nvPicPr>
        <p:blipFill rotWithShape="1">
          <a:blip r:embed="rId3"/>
          <a:srcRect t="13559"/>
          <a:stretch/>
        </p:blipFill>
        <p:spPr>
          <a:xfrm>
            <a:off x="627681" y="1091934"/>
            <a:ext cx="10936637" cy="5317708"/>
          </a:xfrm>
          <a:prstGeom prst="rect">
            <a:avLst/>
          </a:prstGeom>
        </p:spPr>
      </p:pic>
    </p:spTree>
    <p:extLst>
      <p:ext uri="{BB962C8B-B14F-4D97-AF65-F5344CB8AC3E}">
        <p14:creationId xmlns:p14="http://schemas.microsoft.com/office/powerpoint/2010/main" val="142020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305" y="-233629"/>
            <a:ext cx="10515600" cy="1325563"/>
          </a:xfrm>
        </p:spPr>
        <p:txBody>
          <a:bodyPr/>
          <a:lstStyle/>
          <a:p>
            <a:r>
              <a:rPr lang="en-US" dirty="0"/>
              <a:t>A general outline of analysis</a:t>
            </a:r>
          </a:p>
        </p:txBody>
      </p:sp>
      <p:sp>
        <p:nvSpPr>
          <p:cNvPr id="3" name="Slide Number Placeholder 2">
            <a:extLst>
              <a:ext uri="{FF2B5EF4-FFF2-40B4-BE49-F238E27FC236}">
                <a16:creationId xmlns:a16="http://schemas.microsoft.com/office/drawing/2014/main" id="{B8C4C2E2-D008-4D48-9DEA-3F010BFD5F49}"/>
              </a:ext>
            </a:extLst>
          </p:cNvPr>
          <p:cNvSpPr>
            <a:spLocks noGrp="1"/>
          </p:cNvSpPr>
          <p:nvPr>
            <p:ph type="sldNum" sz="quarter" idx="12"/>
          </p:nvPr>
        </p:nvSpPr>
        <p:spPr/>
        <p:txBody>
          <a:bodyPr/>
          <a:lstStyle/>
          <a:p>
            <a:fld id="{D59687A4-4E43-9F42-AA9A-FE636057E8A1}" type="slidenum">
              <a:rPr lang="en-US" smtClean="0"/>
              <a:t>7</a:t>
            </a:fld>
            <a:endParaRPr lang="en-US"/>
          </a:p>
        </p:txBody>
      </p:sp>
      <p:sp>
        <p:nvSpPr>
          <p:cNvPr id="23" name="TextBox 22">
            <a:extLst>
              <a:ext uri="{FF2B5EF4-FFF2-40B4-BE49-F238E27FC236}">
                <a16:creationId xmlns:a16="http://schemas.microsoft.com/office/drawing/2014/main" id="{1CA215EC-38E2-B043-A6E5-B7B38510B94E}"/>
              </a:ext>
            </a:extLst>
          </p:cNvPr>
          <p:cNvSpPr txBox="1"/>
          <p:nvPr/>
        </p:nvSpPr>
        <p:spPr>
          <a:xfrm>
            <a:off x="7633253" y="1802396"/>
            <a:ext cx="4069147" cy="3416320"/>
          </a:xfrm>
          <a:prstGeom prst="rect">
            <a:avLst/>
          </a:prstGeom>
          <a:noFill/>
        </p:spPr>
        <p:txBody>
          <a:bodyPr wrap="square" rtlCol="0">
            <a:spAutoFit/>
          </a:bodyPr>
          <a:lstStyle/>
          <a:p>
            <a:r>
              <a:rPr lang="en-US" dirty="0"/>
              <a:t>Steps that go into producing a UMAP:</a:t>
            </a:r>
          </a:p>
          <a:p>
            <a:pPr marL="342900" indent="-342900">
              <a:buAutoNum type="arabicPeriod"/>
            </a:pPr>
            <a:r>
              <a:rPr lang="en-US" dirty="0"/>
              <a:t>Combine data from each mouse</a:t>
            </a:r>
          </a:p>
          <a:p>
            <a:pPr marL="342900" indent="-342900">
              <a:buAutoNum type="arabicPeriod"/>
            </a:pPr>
            <a:r>
              <a:rPr lang="en-US" dirty="0"/>
              <a:t>Library size normalize data</a:t>
            </a:r>
          </a:p>
          <a:p>
            <a:pPr marL="342900" indent="-342900">
              <a:buAutoNum type="arabicPeriod"/>
            </a:pPr>
            <a:r>
              <a:rPr lang="en-US" dirty="0"/>
              <a:t>Feature selection of appropriate genes</a:t>
            </a:r>
          </a:p>
          <a:p>
            <a:pPr marL="342900" indent="-342900">
              <a:buAutoNum type="arabicPeriod"/>
            </a:pPr>
            <a:r>
              <a:rPr lang="en-US" dirty="0"/>
              <a:t>PCA</a:t>
            </a:r>
          </a:p>
          <a:p>
            <a:pPr marL="342900" indent="-342900">
              <a:buAutoNum type="arabicPeriod"/>
            </a:pPr>
            <a:r>
              <a:rPr lang="en-US" dirty="0"/>
              <a:t>K-nearest neighbor graph</a:t>
            </a:r>
          </a:p>
          <a:p>
            <a:pPr marL="342900" indent="-342900">
              <a:buAutoNum type="arabicPeriod"/>
            </a:pPr>
            <a:r>
              <a:rPr lang="en-US" dirty="0"/>
              <a:t>UMAP</a:t>
            </a:r>
          </a:p>
          <a:p>
            <a:pPr marL="800100" lvl="1" indent="-342900">
              <a:buFont typeface="Arial" panose="020B0604020202020204" pitchFamily="34" charset="0"/>
              <a:buChar char="•"/>
            </a:pPr>
            <a:r>
              <a:rPr lang="en-US" dirty="0"/>
              <a:t>Assess batch effect </a:t>
            </a:r>
          </a:p>
          <a:p>
            <a:pPr marL="342900" indent="-342900">
              <a:buAutoNum type="arabicPeriod"/>
            </a:pPr>
            <a:r>
              <a:rPr lang="en-US" dirty="0"/>
              <a:t>Clean data using marker genes</a:t>
            </a:r>
          </a:p>
          <a:p>
            <a:pPr marL="342900" indent="-342900">
              <a:buAutoNum type="arabicPeriod"/>
            </a:pPr>
            <a:r>
              <a:rPr lang="en-US" dirty="0"/>
              <a:t>Repeat from step (2)</a:t>
            </a:r>
          </a:p>
          <a:p>
            <a:pPr marL="342900" indent="-342900">
              <a:buAutoNum type="arabicPeriod"/>
            </a:pPr>
            <a:endParaRPr lang="en-US" dirty="0"/>
          </a:p>
        </p:txBody>
      </p:sp>
      <p:sp>
        <p:nvSpPr>
          <p:cNvPr id="18" name="TextBox 17">
            <a:extLst>
              <a:ext uri="{FF2B5EF4-FFF2-40B4-BE49-F238E27FC236}">
                <a16:creationId xmlns:a16="http://schemas.microsoft.com/office/drawing/2014/main" id="{82FCC3F1-610C-344E-A233-79FBF2A30A2C}"/>
              </a:ext>
            </a:extLst>
          </p:cNvPr>
          <p:cNvSpPr txBox="1"/>
          <p:nvPr/>
        </p:nvSpPr>
        <p:spPr>
          <a:xfrm>
            <a:off x="-19792" y="6488668"/>
            <a:ext cx="6115792" cy="215444"/>
          </a:xfrm>
          <a:prstGeom prst="rect">
            <a:avLst/>
          </a:prstGeom>
          <a:noFill/>
        </p:spPr>
        <p:txBody>
          <a:bodyPr wrap="square">
            <a:spAutoFit/>
          </a:bodyPr>
          <a:lstStyle/>
          <a:p>
            <a:r>
              <a:rPr lang="en-US" sz="800" dirty="0"/>
              <a:t>https://</a:t>
            </a:r>
            <a:r>
              <a:rPr lang="en-US" sz="800" dirty="0" err="1"/>
              <a:t>www.nature.com</a:t>
            </a:r>
            <a:r>
              <a:rPr lang="en-US" sz="800" dirty="0"/>
              <a:t>/articles/s41590-023-01504-2</a:t>
            </a:r>
          </a:p>
        </p:txBody>
      </p:sp>
      <p:grpSp>
        <p:nvGrpSpPr>
          <p:cNvPr id="7" name="Group 6">
            <a:extLst>
              <a:ext uri="{FF2B5EF4-FFF2-40B4-BE49-F238E27FC236}">
                <a16:creationId xmlns:a16="http://schemas.microsoft.com/office/drawing/2014/main" id="{194F2822-3D9C-1841-922F-4D1F3113F141}"/>
              </a:ext>
            </a:extLst>
          </p:cNvPr>
          <p:cNvGrpSpPr/>
          <p:nvPr/>
        </p:nvGrpSpPr>
        <p:grpSpPr>
          <a:xfrm>
            <a:off x="114825" y="903984"/>
            <a:ext cx="7237708" cy="5050032"/>
            <a:chOff x="114825" y="903984"/>
            <a:chExt cx="7237708" cy="5050032"/>
          </a:xfrm>
        </p:grpSpPr>
        <p:pic>
          <p:nvPicPr>
            <p:cNvPr id="24" name="Picture 23">
              <a:extLst>
                <a:ext uri="{FF2B5EF4-FFF2-40B4-BE49-F238E27FC236}">
                  <a16:creationId xmlns:a16="http://schemas.microsoft.com/office/drawing/2014/main" id="{03E2F005-A197-BF4F-B67E-193FC6133AF0}"/>
                </a:ext>
              </a:extLst>
            </p:cNvPr>
            <p:cNvPicPr>
              <a:picLocks noChangeAspect="1"/>
            </p:cNvPicPr>
            <p:nvPr/>
          </p:nvPicPr>
          <p:blipFill rotWithShape="1">
            <a:blip r:embed="rId3"/>
            <a:srcRect l="3859" r="-1271"/>
            <a:stretch/>
          </p:blipFill>
          <p:spPr>
            <a:xfrm>
              <a:off x="114825" y="903984"/>
              <a:ext cx="7237708" cy="5050032"/>
            </a:xfrm>
            <a:prstGeom prst="rect">
              <a:avLst/>
            </a:prstGeom>
          </p:spPr>
        </p:pic>
        <p:sp>
          <p:nvSpPr>
            <p:cNvPr id="4" name="Rectangle 3">
              <a:extLst>
                <a:ext uri="{FF2B5EF4-FFF2-40B4-BE49-F238E27FC236}">
                  <a16:creationId xmlns:a16="http://schemas.microsoft.com/office/drawing/2014/main" id="{6FC977C3-2282-BD4D-B888-CDAB02EF4EB3}"/>
                </a:ext>
              </a:extLst>
            </p:cNvPr>
            <p:cNvSpPr/>
            <p:nvPr/>
          </p:nvSpPr>
          <p:spPr>
            <a:xfrm>
              <a:off x="114825" y="1091934"/>
              <a:ext cx="642821" cy="462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4989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853" y="0"/>
            <a:ext cx="11486147" cy="1325563"/>
          </a:xfrm>
        </p:spPr>
        <p:txBody>
          <a:bodyPr/>
          <a:lstStyle/>
          <a:p>
            <a:r>
              <a:rPr lang="en-US" dirty="0"/>
              <a:t>Python and R for </a:t>
            </a:r>
            <a:r>
              <a:rPr lang="en-US" dirty="0" err="1"/>
              <a:t>scRNA</a:t>
            </a:r>
            <a:r>
              <a:rPr lang="en-US" dirty="0"/>
              <a:t>-seq data analysis</a:t>
            </a:r>
          </a:p>
        </p:txBody>
      </p:sp>
      <p:sp>
        <p:nvSpPr>
          <p:cNvPr id="4" name="Rectangle 3"/>
          <p:cNvSpPr/>
          <p:nvPr/>
        </p:nvSpPr>
        <p:spPr>
          <a:xfrm>
            <a:off x="405315" y="1243012"/>
            <a:ext cx="437648" cy="63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ge result for python programming langu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97" y="1003976"/>
            <a:ext cx="5636821" cy="2885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pyter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855" y="3673632"/>
            <a:ext cx="2313935" cy="2682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46756" y="4522756"/>
            <a:ext cx="2061947" cy="1200329"/>
          </a:xfrm>
          <a:prstGeom prst="rect">
            <a:avLst/>
          </a:prstGeom>
          <a:noFill/>
        </p:spPr>
        <p:txBody>
          <a:bodyPr wrap="square" rtlCol="0">
            <a:spAutoFit/>
          </a:bodyPr>
          <a:lstStyle/>
          <a:p>
            <a:r>
              <a:rPr lang="en-US" dirty="0"/>
              <a:t>Web application to create and share code, text, figures etc.</a:t>
            </a:r>
          </a:p>
        </p:txBody>
      </p:sp>
      <p:sp>
        <p:nvSpPr>
          <p:cNvPr id="3" name="Slide Number Placeholder 2">
            <a:extLst>
              <a:ext uri="{FF2B5EF4-FFF2-40B4-BE49-F238E27FC236}">
                <a16:creationId xmlns:a16="http://schemas.microsoft.com/office/drawing/2014/main" id="{E8F93F4A-8194-004D-93B2-6DB18CE1A692}"/>
              </a:ext>
            </a:extLst>
          </p:cNvPr>
          <p:cNvSpPr>
            <a:spLocks noGrp="1"/>
          </p:cNvSpPr>
          <p:nvPr>
            <p:ph type="sldNum" sz="quarter" idx="12"/>
          </p:nvPr>
        </p:nvSpPr>
        <p:spPr/>
        <p:txBody>
          <a:bodyPr/>
          <a:lstStyle/>
          <a:p>
            <a:fld id="{D59687A4-4E43-9F42-AA9A-FE636057E8A1}" type="slidenum">
              <a:rPr lang="en-US" smtClean="0"/>
              <a:t>8</a:t>
            </a:fld>
            <a:endParaRPr lang="en-US"/>
          </a:p>
        </p:txBody>
      </p:sp>
      <p:pic>
        <p:nvPicPr>
          <p:cNvPr id="5122" name="Picture 2" descr="R (programming language) - Wikipedia">
            <a:extLst>
              <a:ext uri="{FF2B5EF4-FFF2-40B4-BE49-F238E27FC236}">
                <a16:creationId xmlns:a16="http://schemas.microsoft.com/office/drawing/2014/main" id="{B319C0DA-12DD-134F-AB46-A6C8957D0E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1397" y="1603688"/>
            <a:ext cx="2597515" cy="20131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6FF78D-D38D-804A-AFFF-67F786C4BFE7}"/>
              </a:ext>
            </a:extLst>
          </p:cNvPr>
          <p:cNvSpPr/>
          <p:nvPr/>
        </p:nvSpPr>
        <p:spPr>
          <a:xfrm>
            <a:off x="405315" y="1371601"/>
            <a:ext cx="5605192" cy="51072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E3A3F-90B2-EA46-9834-E16F3B6B0147}"/>
              </a:ext>
            </a:extLst>
          </p:cNvPr>
          <p:cNvSpPr txBox="1"/>
          <p:nvPr/>
        </p:nvSpPr>
        <p:spPr>
          <a:xfrm>
            <a:off x="6448926" y="4203865"/>
            <a:ext cx="5466577" cy="1477328"/>
          </a:xfrm>
          <a:prstGeom prst="rect">
            <a:avLst/>
          </a:prstGeom>
          <a:noFill/>
        </p:spPr>
        <p:txBody>
          <a:bodyPr wrap="square" rtlCol="0">
            <a:spAutoFit/>
          </a:bodyPr>
          <a:lstStyle/>
          <a:p>
            <a:pPr marL="285750" indent="-285750">
              <a:buFontTx/>
              <a:buChar char="-"/>
            </a:pPr>
            <a:r>
              <a:rPr lang="en-US" dirty="0"/>
              <a:t>Python comes inbuilt for Macs</a:t>
            </a:r>
          </a:p>
          <a:p>
            <a:pPr marL="285750" indent="-285750">
              <a:buFontTx/>
              <a:buChar char="-"/>
            </a:pPr>
            <a:r>
              <a:rPr lang="en-US" dirty="0"/>
              <a:t>Can be managed and organized into environments through Anaconda/</a:t>
            </a:r>
            <a:r>
              <a:rPr lang="en-US" dirty="0" err="1"/>
              <a:t>Miniconda</a:t>
            </a:r>
            <a:r>
              <a:rPr lang="en-US" dirty="0"/>
              <a:t> distributions</a:t>
            </a:r>
          </a:p>
          <a:p>
            <a:pPr marL="285750" indent="-285750">
              <a:buFontTx/>
              <a:buChar char="-"/>
            </a:pPr>
            <a:r>
              <a:rPr lang="en-US" dirty="0"/>
              <a:t>Recommend: Use Anaconda to install Python and setup environments</a:t>
            </a:r>
          </a:p>
        </p:txBody>
      </p:sp>
    </p:spTree>
    <p:extLst>
      <p:ext uri="{BB962C8B-B14F-4D97-AF65-F5344CB8AC3E}">
        <p14:creationId xmlns:p14="http://schemas.microsoft.com/office/powerpoint/2010/main" val="27216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792EA-7D05-5043-A9C7-067B6F0BC1B5}"/>
              </a:ext>
            </a:extLst>
          </p:cNvPr>
          <p:cNvSpPr>
            <a:spLocks noGrp="1"/>
          </p:cNvSpPr>
          <p:nvPr>
            <p:ph type="title"/>
          </p:nvPr>
        </p:nvSpPr>
        <p:spPr>
          <a:xfrm>
            <a:off x="410689" y="-252413"/>
            <a:ext cx="10515600" cy="1325563"/>
          </a:xfrm>
        </p:spPr>
        <p:txBody>
          <a:bodyPr/>
          <a:lstStyle/>
          <a:p>
            <a:r>
              <a:rPr lang="en-US" dirty="0"/>
              <a:t>Python packages</a:t>
            </a:r>
          </a:p>
        </p:txBody>
      </p:sp>
      <p:sp>
        <p:nvSpPr>
          <p:cNvPr id="4" name="Slide Number Placeholder 3">
            <a:extLst>
              <a:ext uri="{FF2B5EF4-FFF2-40B4-BE49-F238E27FC236}">
                <a16:creationId xmlns:a16="http://schemas.microsoft.com/office/drawing/2014/main" id="{FD1D2A15-BECA-BB4D-A8C8-193C0BB289DC}"/>
              </a:ext>
            </a:extLst>
          </p:cNvPr>
          <p:cNvSpPr>
            <a:spLocks noGrp="1"/>
          </p:cNvSpPr>
          <p:nvPr>
            <p:ph type="sldNum" sz="quarter" idx="12"/>
          </p:nvPr>
        </p:nvSpPr>
        <p:spPr/>
        <p:txBody>
          <a:bodyPr/>
          <a:lstStyle/>
          <a:p>
            <a:fld id="{D59687A4-4E43-9F42-AA9A-FE636057E8A1}" type="slidenum">
              <a:rPr lang="en-US" smtClean="0"/>
              <a:t>9</a:t>
            </a:fld>
            <a:endParaRPr lang="en-US"/>
          </a:p>
        </p:txBody>
      </p:sp>
      <p:sp>
        <p:nvSpPr>
          <p:cNvPr id="5" name="TextBox 4">
            <a:extLst>
              <a:ext uri="{FF2B5EF4-FFF2-40B4-BE49-F238E27FC236}">
                <a16:creationId xmlns:a16="http://schemas.microsoft.com/office/drawing/2014/main" id="{246D351B-3C48-F94E-AD03-2F0FA61F8B45}"/>
              </a:ext>
            </a:extLst>
          </p:cNvPr>
          <p:cNvSpPr txBox="1"/>
          <p:nvPr/>
        </p:nvSpPr>
        <p:spPr>
          <a:xfrm>
            <a:off x="546265" y="1073150"/>
            <a:ext cx="11127179" cy="5355312"/>
          </a:xfrm>
          <a:prstGeom prst="rect">
            <a:avLst/>
          </a:prstGeom>
          <a:noFill/>
        </p:spPr>
        <p:txBody>
          <a:bodyPr wrap="square" rtlCol="0">
            <a:spAutoFit/>
          </a:bodyPr>
          <a:lstStyle/>
          <a:p>
            <a:pPr marL="285750" indent="-285750">
              <a:buFontTx/>
              <a:buChar char="-"/>
            </a:pPr>
            <a:r>
              <a:rPr lang="en-US" dirty="0"/>
              <a:t>Python packages are pre-written sets of code that one can simply “load” or “import” onto </a:t>
            </a:r>
            <a:r>
              <a:rPr lang="en-US" dirty="0" err="1"/>
              <a:t>Jupyter</a:t>
            </a:r>
            <a:r>
              <a:rPr lang="en-US" dirty="0"/>
              <a:t> Notebook</a:t>
            </a:r>
          </a:p>
          <a:p>
            <a:pPr marL="285750" indent="-285750">
              <a:buFontTx/>
              <a:buChar char="-"/>
            </a:pPr>
            <a:r>
              <a:rPr lang="en-US" dirty="0"/>
              <a:t>Packages we will rely on mostly:</a:t>
            </a:r>
          </a:p>
          <a:p>
            <a:pPr marL="914400" lvl="1" indent="-457200">
              <a:buAutoNum type="arabicPeriod"/>
            </a:pPr>
            <a:r>
              <a:rPr lang="en-US" dirty="0" err="1"/>
              <a:t>Numpy</a:t>
            </a:r>
            <a:r>
              <a:rPr lang="en-US" dirty="0"/>
              <a:t>: Working with arrays, matrices</a:t>
            </a:r>
          </a:p>
          <a:p>
            <a:pPr marL="914400" lvl="1" indent="-457200">
              <a:buAutoNum type="arabicPeriod"/>
            </a:pPr>
            <a:r>
              <a:rPr lang="en-US" dirty="0"/>
              <a:t>Pandas: Working with data frames</a:t>
            </a:r>
          </a:p>
          <a:p>
            <a:pPr marL="914400" lvl="1" indent="-457200">
              <a:buFontTx/>
              <a:buAutoNum type="arabicPeriod"/>
            </a:pPr>
            <a:r>
              <a:rPr lang="en-US" dirty="0"/>
              <a:t>Matplotlib: Plotting functions</a:t>
            </a:r>
          </a:p>
          <a:p>
            <a:pPr marL="914400" lvl="1" indent="-457200">
              <a:buFontTx/>
              <a:buAutoNum type="arabicPeriod"/>
            </a:pPr>
            <a:r>
              <a:rPr lang="en-US" dirty="0"/>
              <a:t>Seaborn: Additional plotting functions</a:t>
            </a:r>
          </a:p>
          <a:p>
            <a:pPr marL="914400" lvl="1" indent="-457200">
              <a:buAutoNum type="arabicPeriod"/>
            </a:pPr>
            <a:r>
              <a:rPr lang="en-US" b="1" dirty="0" err="1"/>
              <a:t>Scanpy</a:t>
            </a:r>
            <a:r>
              <a:rPr lang="en-US" b="1" dirty="0"/>
              <a:t>: Package developed for single-cell data analysis</a:t>
            </a:r>
          </a:p>
          <a:p>
            <a:pPr marL="914400" lvl="1" indent="-457200">
              <a:buAutoNum type="arabicPeriod"/>
            </a:pPr>
            <a:endParaRPr lang="en-US" b="1" dirty="0"/>
          </a:p>
          <a:p>
            <a:pPr marL="914400" lvl="1" indent="-457200">
              <a:buAutoNum type="arabicPeriod"/>
            </a:pPr>
            <a:endParaRPr lang="en-US" b="1" dirty="0"/>
          </a:p>
          <a:p>
            <a:pPr marL="457200" indent="-457200">
              <a:buAutoNum type="arabicPeriod"/>
            </a:pPr>
            <a:endParaRPr lang="en-US" b="1" dirty="0"/>
          </a:p>
          <a:p>
            <a:pPr marL="285750" indent="-285750">
              <a:buFont typeface="Arial" charset="0"/>
              <a:buChar char="•"/>
            </a:pPr>
            <a:endParaRPr lang="en-US" sz="1800" dirty="0"/>
          </a:p>
          <a:p>
            <a:pPr marL="285750" indent="-285750">
              <a:buFont typeface="Arial" charset="0"/>
              <a:buChar char="•"/>
            </a:pPr>
            <a:endParaRPr lang="en-US" sz="1800" dirty="0"/>
          </a:p>
          <a:p>
            <a:pPr marL="285750" indent="-285750">
              <a:buFont typeface="Arial" charset="0"/>
              <a:buChar char="•"/>
            </a:pPr>
            <a:endParaRPr lang="en-US" sz="1800" dirty="0"/>
          </a:p>
          <a:p>
            <a:pPr marL="285750" indent="-285750">
              <a:buFont typeface="Arial" charset="0"/>
              <a:buChar char="•"/>
            </a:pPr>
            <a:endParaRPr lang="en-US" sz="1800" dirty="0"/>
          </a:p>
          <a:p>
            <a:pPr marL="285750" indent="-285750">
              <a:buFont typeface="Arial" charset="0"/>
              <a:buChar char="•"/>
            </a:pPr>
            <a:endParaRPr lang="en-US" sz="1800" dirty="0"/>
          </a:p>
          <a:p>
            <a:pPr marL="285750" indent="-285750">
              <a:buFont typeface="Arial" charset="0"/>
              <a:buChar char="•"/>
            </a:pPr>
            <a:endParaRPr lang="en-US" sz="1800" dirty="0"/>
          </a:p>
          <a:p>
            <a:pPr marL="285750" indent="-285750">
              <a:buFont typeface="Arial" charset="0"/>
              <a:buChar char="•"/>
            </a:pPr>
            <a:endParaRPr lang="en-US" sz="1800" dirty="0"/>
          </a:p>
          <a:p>
            <a:endParaRPr lang="en-US" sz="1800" dirty="0"/>
          </a:p>
          <a:p>
            <a:pPr marL="285750" indent="-285750">
              <a:buFontTx/>
              <a:buChar char="-"/>
            </a:pPr>
            <a:endParaRPr lang="en-US" dirty="0"/>
          </a:p>
        </p:txBody>
      </p:sp>
      <p:pic>
        <p:nvPicPr>
          <p:cNvPr id="6" name="Picture 4" descr="mage result for scanpy python">
            <a:extLst>
              <a:ext uri="{FF2B5EF4-FFF2-40B4-BE49-F238E27FC236}">
                <a16:creationId xmlns:a16="http://schemas.microsoft.com/office/drawing/2014/main" id="{C3B05142-34A5-0D49-8752-35A2F0E28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073" y="1569223"/>
            <a:ext cx="4318534" cy="19045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442B5-615F-A74C-AF3A-9D0AB1603A82}"/>
              </a:ext>
            </a:extLst>
          </p:cNvPr>
          <p:cNvSpPr txBox="1"/>
          <p:nvPr/>
        </p:nvSpPr>
        <p:spPr>
          <a:xfrm>
            <a:off x="647890" y="4307522"/>
            <a:ext cx="10485821" cy="1477328"/>
          </a:xfrm>
          <a:prstGeom prst="rect">
            <a:avLst/>
          </a:prstGeom>
          <a:noFill/>
        </p:spPr>
        <p:txBody>
          <a:bodyPr wrap="square" rtlCol="0">
            <a:spAutoFit/>
          </a:bodyPr>
          <a:lstStyle/>
          <a:p>
            <a:r>
              <a:rPr lang="en-US" dirty="0"/>
              <a:t>Highlights:</a:t>
            </a:r>
          </a:p>
          <a:p>
            <a:pPr marL="285750" indent="-285750">
              <a:buFont typeface="Arial" charset="0"/>
              <a:buChar char="•"/>
            </a:pPr>
            <a:r>
              <a:rPr lang="en-US" dirty="0" err="1"/>
              <a:t>scanpy</a:t>
            </a:r>
            <a:r>
              <a:rPr lang="en-US" dirty="0"/>
              <a:t> contains Python implementation of the most widely used single-cell RNA-sequencing methods (Data Normalization, PCA, </a:t>
            </a:r>
            <a:r>
              <a:rPr lang="en-US" dirty="0" err="1"/>
              <a:t>tSNE</a:t>
            </a:r>
            <a:r>
              <a:rPr lang="en-US" dirty="0"/>
              <a:t>, UMAP, Diffusion Maps, trajectory inference, batch correction etc.)</a:t>
            </a:r>
          </a:p>
          <a:p>
            <a:pPr marL="285750" indent="-285750">
              <a:buFont typeface="Arial" charset="0"/>
              <a:buChar char="•"/>
            </a:pPr>
            <a:r>
              <a:rPr lang="en-US" dirty="0"/>
              <a:t>Developed in Theis’ Lab by Alex Wolf - Wolf et. al. </a:t>
            </a:r>
            <a:r>
              <a:rPr lang="en-US" i="1" dirty="0"/>
              <a:t>Genome Biology. </a:t>
            </a:r>
            <a:r>
              <a:rPr lang="en-US" dirty="0"/>
              <a:t>(2018)</a:t>
            </a:r>
          </a:p>
          <a:p>
            <a:pPr marL="285750" indent="-285750">
              <a:buFont typeface="Arial" charset="0"/>
              <a:buChar char="•"/>
            </a:pPr>
            <a:r>
              <a:rPr lang="en-US" dirty="0"/>
              <a:t>A lot of help available online: </a:t>
            </a:r>
            <a:r>
              <a:rPr lang="en-US" dirty="0">
                <a:hlinkClick r:id="rId3"/>
              </a:rPr>
              <a:t>https://scanpy.readthedocs.io/en/stable/</a:t>
            </a:r>
            <a:r>
              <a:rPr lang="en-US" dirty="0"/>
              <a:t> </a:t>
            </a:r>
          </a:p>
        </p:txBody>
      </p:sp>
    </p:spTree>
    <p:extLst>
      <p:ext uri="{BB962C8B-B14F-4D97-AF65-F5344CB8AC3E}">
        <p14:creationId xmlns:p14="http://schemas.microsoft.com/office/powerpoint/2010/main" val="180864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19935</TotalTime>
  <Words>1803</Words>
  <Application>Microsoft Macintosh PowerPoint</Application>
  <PresentationFormat>Widescreen</PresentationFormat>
  <Paragraphs>236</Paragraphs>
  <Slides>32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 Math</vt:lpstr>
      <vt:lpstr>Helvetica</vt:lpstr>
      <vt:lpstr>Monaco</vt:lpstr>
      <vt:lpstr>Wingdings</vt:lpstr>
      <vt:lpstr>Office Theme</vt:lpstr>
      <vt:lpstr>PowerPoint Presentation</vt:lpstr>
      <vt:lpstr>Computational single-cell genomics for stem cell biologists</vt:lpstr>
      <vt:lpstr>Overview of this workshop</vt:lpstr>
      <vt:lpstr>Overview of this workshop</vt:lpstr>
      <vt:lpstr>Single-cell RNA-sequencing data</vt:lpstr>
      <vt:lpstr>Single-cell RNA-sequencing data</vt:lpstr>
      <vt:lpstr>A general outline of analysis</vt:lpstr>
      <vt:lpstr>Python and R for scRNA-seq data analysis</vt:lpstr>
      <vt:lpstr>Python packages</vt:lpstr>
      <vt:lpstr>Anndata structure</vt:lpstr>
      <vt:lpstr>Example scRNA-seq data: 10X Cell Ranger</vt:lpstr>
      <vt:lpstr>10X Cell Ranger output – web summary</vt:lpstr>
      <vt:lpstr>10X Cell Ranger output</vt:lpstr>
      <vt:lpstr>Load data onto Scanpy - example</vt:lpstr>
      <vt:lpstr>Load data onto Scanpy - obs</vt:lpstr>
      <vt:lpstr>Load data onto Scanpy - var</vt:lpstr>
      <vt:lpstr>Processing single-cell RNA-sequencing data</vt:lpstr>
      <vt:lpstr>Processing single-cell RNA-sequencing data</vt:lpstr>
      <vt:lpstr>Pre-processing and QC of the data</vt:lpstr>
      <vt:lpstr>Library size distribution</vt:lpstr>
      <vt:lpstr>Pre-processing and QC of the data</vt:lpstr>
      <vt:lpstr>Pre-processing – mitochondrial content</vt:lpstr>
      <vt:lpstr>Pre-processing and QC of the data</vt:lpstr>
      <vt:lpstr>Pre-processing and QC of the data</vt:lpstr>
      <vt:lpstr>Data QC - Summary</vt:lpstr>
      <vt:lpstr>Data QC – (Ribosomal content)</vt:lpstr>
      <vt:lpstr>Post data pre-processing:  - Data normalization - Highly Variable Genes - PCA - Nearest Neighbor Graph - Visualization, Clustering </vt:lpstr>
      <vt:lpstr>Data normalization</vt:lpstr>
      <vt:lpstr>Data normalization – Method 1 (Median library size + log transformation)</vt:lpstr>
      <vt:lpstr>Data normalization – Method 1 (Median library size + log transformation)</vt:lpstr>
      <vt:lpstr>What normalization method to use?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scRNA-seq Data Analysis Workshop (Day – 1)</dc:title>
  <dc:creator>Microsoft Office User</dc:creator>
  <cp:lastModifiedBy>Sara Jimènez</cp:lastModifiedBy>
  <cp:revision>697</cp:revision>
  <dcterms:created xsi:type="dcterms:W3CDTF">2019-08-16T01:20:22Z</dcterms:created>
  <dcterms:modified xsi:type="dcterms:W3CDTF">2024-11-08T05:49:35Z</dcterms:modified>
</cp:coreProperties>
</file>